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781" r:id="rId3"/>
    <p:sldId id="776" r:id="rId4"/>
    <p:sldId id="778" r:id="rId5"/>
    <p:sldId id="780" r:id="rId6"/>
    <p:sldId id="782" r:id="rId7"/>
    <p:sldId id="783" r:id="rId8"/>
    <p:sldId id="784" r:id="rId9"/>
    <p:sldId id="785" r:id="rId10"/>
    <p:sldId id="306" r:id="rId11"/>
  </p:sldIdLst>
  <p:sldSz cx="12192000" cy="6858000"/>
  <p:notesSz cx="9926638" cy="679767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dlbauer, Julia" initials="SJ" lastIdx="1" clrIdx="0">
    <p:extLst>
      <p:ext uri="{19B8F6BF-5375-455C-9EA6-DF929625EA0E}">
        <p15:presenceInfo xmlns:p15="http://schemas.microsoft.com/office/powerpoint/2012/main" userId="S-1-5-21-2735828660-1210626459-1173768965-197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77933C"/>
    <a:srgbClr val="FC9297"/>
    <a:srgbClr val="FB535B"/>
    <a:srgbClr val="FFBDBD"/>
    <a:srgbClr val="FF7575"/>
    <a:srgbClr val="E6E6E6"/>
    <a:srgbClr val="F1ECF4"/>
    <a:srgbClr val="E3D7E9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3521" autoAdjust="0"/>
  </p:normalViewPr>
  <p:slideViewPr>
    <p:cSldViewPr snapToGrid="0" snapToObjects="1">
      <p:cViewPr varScale="1">
        <p:scale>
          <a:sx n="105" d="100"/>
          <a:sy n="105" d="100"/>
        </p:scale>
        <p:origin x="144" y="324"/>
      </p:cViewPr>
      <p:guideLst>
        <p:guide orient="horz" pos="2160"/>
        <p:guide pos="4112"/>
      </p:guideLst>
    </p:cSldViewPr>
  </p:slideViewPr>
  <p:outlineViewPr>
    <p:cViewPr>
      <p:scale>
        <a:sx n="33" d="100"/>
        <a:sy n="33" d="100"/>
      </p:scale>
      <p:origin x="0" y="-64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69C97-AD2F-4F7D-944E-1448731953D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DC3D0-2289-4FD2-94B1-0754F2A0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9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94A3F-D376-41A5-913F-825107030D35}" type="datetimeFigureOut">
              <a:rPr lang="de-AT" smtClean="0"/>
              <a:t>08.07.2020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707A9-C288-41AF-943B-88CBBE6867A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787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07A9-C288-41AF-943B-88CBBE6867A0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5569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07A9-C288-41AF-943B-88CBBE6867A0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7003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07A9-C288-41AF-943B-88CBBE6867A0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6462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07A9-C288-41AF-943B-88CBBE6867A0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6133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07A9-C288-41AF-943B-88CBBE6867A0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962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19600" y="2130426"/>
            <a:ext cx="6858000" cy="1470025"/>
          </a:xfrm>
        </p:spPr>
        <p:txBody>
          <a:bodyPr>
            <a:normAutofit/>
          </a:bodyPr>
          <a:lstStyle>
            <a:lvl1pPr algn="ctr">
              <a:defRPr sz="5000" b="1" i="0" cap="none" baseline="0">
                <a:solidFill>
                  <a:srgbClr val="E30613"/>
                </a:solidFill>
                <a:latin typeface="+mj-lt"/>
                <a:cs typeface="Times New Roman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19600" y="3886200"/>
            <a:ext cx="6858000" cy="93345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+mj-lt"/>
                <a:cs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Master-Untertitelformat bearbeiten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3" hasCustomPrompt="1"/>
          </p:nvPr>
        </p:nvSpPr>
        <p:spPr>
          <a:xfrm>
            <a:off x="4419600" y="5061343"/>
            <a:ext cx="6858000" cy="186752"/>
          </a:xfrm>
        </p:spPr>
        <p:txBody>
          <a:bodyPr>
            <a:noAutofit/>
          </a:bodyPr>
          <a:lstStyle>
            <a:lvl1pPr marL="0" indent="0" algn="ctr" rtl="0">
              <a:spcBef>
                <a:spcPts val="0"/>
              </a:spcBef>
              <a:buFontTx/>
              <a:buNone/>
              <a:defRPr lang="de-DE" sz="1000" b="0" baseline="0" smtClean="0">
                <a:solidFill>
                  <a:srgbClr val="868786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[</a:t>
            </a:r>
            <a:r>
              <a:rPr lang="de-DE" dirty="0" err="1"/>
              <a:t>created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] 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4" hasCustomPrompt="1"/>
          </p:nvPr>
        </p:nvSpPr>
        <p:spPr>
          <a:xfrm>
            <a:off x="4419600" y="5270871"/>
            <a:ext cx="6858000" cy="198173"/>
          </a:xfrm>
        </p:spPr>
        <p:txBody>
          <a:bodyPr>
            <a:noAutofit/>
          </a:bodyPr>
          <a:lstStyle>
            <a:lvl1pPr marL="0" indent="0" algn="ctr" rtl="0">
              <a:spcBef>
                <a:spcPts val="0"/>
              </a:spcBef>
              <a:buFontTx/>
              <a:buNone/>
              <a:defRPr lang="de-DE" sz="1000" b="0" baseline="0" smtClean="0">
                <a:solidFill>
                  <a:srgbClr val="868786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65589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799" y="274638"/>
            <a:ext cx="10845583" cy="1143000"/>
          </a:xfrm>
        </p:spPr>
        <p:txBody>
          <a:bodyPr>
            <a:normAutofit/>
          </a:bodyPr>
          <a:lstStyle>
            <a:lvl1pPr algn="l">
              <a:defRPr sz="3600" b="1" i="0">
                <a:solidFill>
                  <a:srgbClr val="E30613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12801" y="1600201"/>
            <a:ext cx="10845583" cy="34766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yriad Pro" pitchFamily="34" charset="0"/>
              </a:defRPr>
            </a:lvl1pPr>
            <a:lvl2pPr>
              <a:buNone/>
              <a:defRPr sz="1800" b="0" i="0">
                <a:latin typeface="Arial"/>
                <a:cs typeface="Arial"/>
              </a:defRPr>
            </a:lvl2pPr>
            <a:lvl3pPr>
              <a:buClr>
                <a:srgbClr val="E30613"/>
              </a:buCl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cs typeface="Arial"/>
              </a:defRPr>
            </a:lvl3pPr>
            <a:lvl4pPr>
              <a:buClr>
                <a:srgbClr val="E30613"/>
              </a:buCl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cs typeface="Arial"/>
              </a:defRPr>
            </a:lvl4pPr>
            <a:lvl5pPr>
              <a:buClr>
                <a:srgbClr val="E30613"/>
              </a:buClr>
              <a:buFont typeface="Courier New"/>
              <a:buChar char="o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cs typeface="Arial"/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0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663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d slide_E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>
            <a:extLst>
              <a:ext uri="{FF2B5EF4-FFF2-40B4-BE49-F238E27FC236}">
                <a16:creationId xmlns:a16="http://schemas.microsoft.com/office/drawing/2014/main" id="{D87D3262-8F10-40BD-B931-140C3E5D039F}"/>
              </a:ext>
            </a:extLst>
          </p:cNvPr>
          <p:cNvSpPr txBox="1">
            <a:spLocks/>
          </p:cNvSpPr>
          <p:nvPr userDrawn="1"/>
        </p:nvSpPr>
        <p:spPr>
          <a:xfrm>
            <a:off x="7579872" y="463088"/>
            <a:ext cx="3879360" cy="607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Dedicated to health</a:t>
            </a:r>
          </a:p>
        </p:txBody>
      </p:sp>
      <p:cxnSp>
        <p:nvCxnSpPr>
          <p:cNvPr id="6" name="Straight Connector 15">
            <a:extLst>
              <a:ext uri="{FF2B5EF4-FFF2-40B4-BE49-F238E27FC236}">
                <a16:creationId xmlns:a16="http://schemas.microsoft.com/office/drawing/2014/main" id="{DD1647DE-ABB9-4A79-8007-A2F6E13C01AB}"/>
              </a:ext>
            </a:extLst>
          </p:cNvPr>
          <p:cNvCxnSpPr/>
          <p:nvPr userDrawn="1"/>
        </p:nvCxnSpPr>
        <p:spPr>
          <a:xfrm>
            <a:off x="0" y="3683413"/>
            <a:ext cx="121920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6">
            <a:extLst>
              <a:ext uri="{FF2B5EF4-FFF2-40B4-BE49-F238E27FC236}">
                <a16:creationId xmlns:a16="http://schemas.microsoft.com/office/drawing/2014/main" id="{CDA17F7C-2A98-4788-AB3E-4FE046615C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37139" y="3732829"/>
            <a:ext cx="2043763" cy="133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9D7623A6-6E0C-42C2-8C85-7A556AE532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16026" y="3727191"/>
            <a:ext cx="1972879" cy="134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60BB74DC-F6E5-4774-969E-7FC61949B0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352" y="3737280"/>
            <a:ext cx="2484760" cy="1329057"/>
          </a:xfrm>
          <a:prstGeom prst="rect">
            <a:avLst/>
          </a:prstGeom>
        </p:spPr>
      </p:pic>
      <p:pic>
        <p:nvPicPr>
          <p:cNvPr id="10" name="Picture 19">
            <a:extLst>
              <a:ext uri="{FF2B5EF4-FFF2-40B4-BE49-F238E27FC236}">
                <a16:creationId xmlns:a16="http://schemas.microsoft.com/office/drawing/2014/main" id="{40B9DEDB-866B-4598-90CE-1044DE8D81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245" y="3729234"/>
            <a:ext cx="2053202" cy="1339884"/>
          </a:xfrm>
          <a:prstGeom prst="rect">
            <a:avLst/>
          </a:prstGeom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278B93BA-D5E5-43EC-B71A-D64034EB44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29441"/>
            <a:ext cx="1876074" cy="1337304"/>
          </a:xfrm>
          <a:prstGeom prst="rect">
            <a:avLst/>
          </a:prstGeom>
        </p:spPr>
      </p:pic>
      <p:pic>
        <p:nvPicPr>
          <p:cNvPr id="12" name="Picture 21">
            <a:extLst>
              <a:ext uri="{FF2B5EF4-FFF2-40B4-BE49-F238E27FC236}">
                <a16:creationId xmlns:a16="http://schemas.microsoft.com/office/drawing/2014/main" id="{68E4A9CA-FCF1-4E80-B79F-A42FC958C51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5961" y="3727191"/>
            <a:ext cx="2315988" cy="1341803"/>
          </a:xfrm>
          <a:prstGeom prst="rect">
            <a:avLst/>
          </a:prstGeom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3E763503-2696-49F7-A202-CFD635CB0D5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2779" y="2291308"/>
            <a:ext cx="2739040" cy="1044138"/>
          </a:xfrm>
          <a:prstGeom prst="rect">
            <a:avLst/>
          </a:prstGeom>
        </p:spPr>
      </p:pic>
      <p:cxnSp>
        <p:nvCxnSpPr>
          <p:cNvPr id="14" name="Straight Connector 3">
            <a:extLst>
              <a:ext uri="{FF2B5EF4-FFF2-40B4-BE49-F238E27FC236}">
                <a16:creationId xmlns:a16="http://schemas.microsoft.com/office/drawing/2014/main" id="{095BA4DC-F6D5-4A31-ADDF-FAAA491680CB}"/>
              </a:ext>
            </a:extLst>
          </p:cNvPr>
          <p:cNvCxnSpPr/>
          <p:nvPr userDrawn="1"/>
        </p:nvCxnSpPr>
        <p:spPr>
          <a:xfrm>
            <a:off x="0" y="2736579"/>
            <a:ext cx="8793130" cy="0"/>
          </a:xfrm>
          <a:prstGeom prst="line">
            <a:avLst/>
          </a:prstGeom>
          <a:ln w="1460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5">
            <a:extLst>
              <a:ext uri="{FF2B5EF4-FFF2-40B4-BE49-F238E27FC236}">
                <a16:creationId xmlns:a16="http://schemas.microsoft.com/office/drawing/2014/main" id="{AF9BDE75-FC68-4C7F-A92E-5532945D4569}"/>
              </a:ext>
            </a:extLst>
          </p:cNvPr>
          <p:cNvCxnSpPr/>
          <p:nvPr userDrawn="1"/>
        </p:nvCxnSpPr>
        <p:spPr>
          <a:xfrm flipV="1">
            <a:off x="11485730" y="5811711"/>
            <a:ext cx="684101" cy="3168"/>
          </a:xfrm>
          <a:prstGeom prst="line">
            <a:avLst/>
          </a:prstGeom>
          <a:ln w="1397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>
            <a:extLst>
              <a:ext uri="{FF2B5EF4-FFF2-40B4-BE49-F238E27FC236}">
                <a16:creationId xmlns:a16="http://schemas.microsoft.com/office/drawing/2014/main" id="{8CC7501F-147D-43E0-9587-090227B762E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72" y="1593422"/>
            <a:ext cx="1935776" cy="5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3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49299" y="274638"/>
            <a:ext cx="108331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49299" y="1600201"/>
            <a:ext cx="108331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9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E3061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Myriad Pro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Myriad Pro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Myriad Pro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Myriad Pro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Myriad Pro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4419600" y="2130426"/>
            <a:ext cx="7358418" cy="1470025"/>
          </a:xfrm>
        </p:spPr>
        <p:txBody>
          <a:bodyPr>
            <a:normAutofit fontScale="90000"/>
          </a:bodyPr>
          <a:lstStyle/>
          <a:p>
            <a:r>
              <a:rPr lang="ru-RU" sz="4400" dirty="0" err="1"/>
              <a:t>Церебролизин</a:t>
            </a:r>
            <a:r>
              <a:rPr lang="ru-RU" sz="4400" dirty="0"/>
              <a:t> в ОИТ</a:t>
            </a:r>
            <a:br>
              <a:rPr lang="en-US" sz="4400" dirty="0"/>
            </a:br>
            <a:r>
              <a:rPr lang="ru-RU" sz="3100" i="1" dirty="0"/>
              <a:t> </a:t>
            </a:r>
            <a:r>
              <a:rPr lang="ru-RU" sz="3100" i="1" dirty="0" err="1"/>
              <a:t>Церебролизин</a:t>
            </a:r>
            <a:r>
              <a:rPr lang="en-US" sz="3100" i="1" dirty="0"/>
              <a:t> </a:t>
            </a:r>
            <a:r>
              <a:rPr lang="ru-RU" sz="3100" i="1" dirty="0"/>
              <a:t>в условиях</a:t>
            </a:r>
            <a:r>
              <a:rPr lang="en-US" sz="3100" i="1" dirty="0"/>
              <a:t> </a:t>
            </a:r>
            <a:r>
              <a:rPr lang="ru-RU" sz="3100" i="1" dirty="0"/>
              <a:t>ОИТ</a:t>
            </a:r>
            <a:r>
              <a:rPr lang="en-US" sz="3100" i="1" dirty="0"/>
              <a:t> &amp; COVID-19</a:t>
            </a:r>
            <a:br>
              <a:rPr lang="en-US" sz="3100" dirty="0"/>
            </a:br>
            <a:r>
              <a:rPr lang="ru-RU" sz="2000" dirty="0"/>
              <a:t>Июнь</a:t>
            </a:r>
            <a:r>
              <a:rPr lang="en-US" sz="2000" dirty="0"/>
              <a:t> 2020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500" i="1" dirty="0">
                <a:solidFill>
                  <a:srgbClr val="4D4D4D"/>
                </a:solidFill>
              </a:rPr>
              <a:t> </a:t>
            </a:r>
            <a:endParaRPr lang="de-AT" sz="1500" i="1" dirty="0">
              <a:solidFill>
                <a:srgbClr val="4D4D4D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>
          <a:xfrm>
            <a:off x="5686425" y="5038568"/>
            <a:ext cx="3356700" cy="186752"/>
          </a:xfrm>
        </p:spPr>
        <p:txBody>
          <a:bodyPr/>
          <a:lstStyle/>
          <a:p>
            <a:pPr algn="ctr"/>
            <a:endParaRPr lang="en-US" dirty="0">
              <a:solidFill>
                <a:srgbClr val="86878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4"/>
          </p:nvPr>
        </p:nvSpPr>
        <p:spPr>
          <a:xfrm>
            <a:off x="5686425" y="5248096"/>
            <a:ext cx="3356700" cy="198173"/>
          </a:xfrm>
        </p:spPr>
        <p:txBody>
          <a:bodyPr/>
          <a:lstStyle/>
          <a:p>
            <a:pPr algn="ctr"/>
            <a:endParaRPr lang="en-US" dirty="0">
              <a:solidFill>
                <a:srgbClr val="8687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3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60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E40F69-EC10-4FB3-9AF9-4BC3CE22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 </a:t>
            </a:r>
            <a:r>
              <a:rPr lang="uk-UA" dirty="0"/>
              <a:t>аспектов</a:t>
            </a:r>
            <a:r>
              <a:rPr lang="en-US" dirty="0"/>
              <a:t> </a:t>
            </a:r>
            <a:r>
              <a:rPr lang="ru-RU" dirty="0"/>
              <a:t>действия </a:t>
            </a:r>
            <a:r>
              <a:rPr lang="en-US" dirty="0"/>
              <a:t> </a:t>
            </a:r>
            <a:r>
              <a:rPr lang="ru-RU" dirty="0"/>
              <a:t>Церебролизина при </a:t>
            </a:r>
            <a:r>
              <a:rPr lang="en-US" dirty="0"/>
              <a:t>COVID-19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C41CA0-5255-479E-9096-0E19A4366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1600201"/>
            <a:ext cx="10845583" cy="360119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dirty="0"/>
              <a:t>Предотвращает смертельные случаи</a:t>
            </a:r>
            <a:r>
              <a:rPr lang="en-US" dirty="0"/>
              <a:t>, </a:t>
            </a:r>
            <a:r>
              <a:rPr lang="ru-RU" dirty="0"/>
              <a:t>уменьшая выброс цитокинов</a:t>
            </a:r>
            <a:r>
              <a:rPr lang="en-US" b="1" dirty="0"/>
              <a:t> </a:t>
            </a:r>
            <a:r>
              <a:rPr lang="ru-RU" dirty="0"/>
              <a:t>и </a:t>
            </a:r>
            <a:r>
              <a:rPr lang="ru-RU" dirty="0" err="1"/>
              <a:t>полиорганную</a:t>
            </a:r>
            <a:r>
              <a:rPr lang="ru-RU" dirty="0"/>
              <a:t> недостаточность у пациентов с</a:t>
            </a:r>
            <a:r>
              <a:rPr lang="en-US" dirty="0"/>
              <a:t> Covid-19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dirty="0"/>
              <a:t>Противодействует развитию осложнений:</a:t>
            </a:r>
            <a:endParaRPr lang="en-US" b="1" dirty="0"/>
          </a:p>
          <a:p>
            <a:pPr marL="108585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Острый респираторный дистресс-синдром</a:t>
            </a:r>
            <a:endParaRPr lang="en-US" sz="2400" dirty="0">
              <a:latin typeface="+mj-lt"/>
            </a:endParaRPr>
          </a:p>
          <a:p>
            <a:pPr marL="108585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Фиброз лёгких</a:t>
            </a:r>
            <a:endParaRPr lang="en-US" sz="2400" dirty="0">
              <a:latin typeface="+mj-lt"/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</a:rPr>
              <a:t>Эффективное лечение </a:t>
            </a:r>
            <a:r>
              <a:rPr lang="en-US" dirty="0">
                <a:solidFill>
                  <a:srgbClr val="FF0000"/>
                </a:solidFill>
              </a:rPr>
              <a:t>Covid-19 </a:t>
            </a:r>
            <a:r>
              <a:rPr lang="ru-RU" dirty="0">
                <a:solidFill>
                  <a:srgbClr val="FF0000"/>
                </a:solidFill>
              </a:rPr>
              <a:t>индуцированного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инсульта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dirty="0"/>
              <a:t>Подавляет распространение</a:t>
            </a:r>
            <a:r>
              <a:rPr lang="en-US" b="1" dirty="0"/>
              <a:t> </a:t>
            </a:r>
            <a:r>
              <a:rPr lang="ru-RU" dirty="0"/>
              <a:t>вируса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Уменьшает вирусную нейроинвазию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5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nhaltsplatzhalter 7" descr="Ein Bild, das Kuchen, Hand, haltend, ausgestaltet enthält.&#10;&#10;Automatisch generierte Beschreibung">
            <a:extLst>
              <a:ext uri="{FF2B5EF4-FFF2-40B4-BE49-F238E27FC236}">
                <a16:creationId xmlns:a16="http://schemas.microsoft.com/office/drawing/2014/main" id="{29AD3D81-5250-4E17-B5EC-02F5204E9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919" y="1945014"/>
            <a:ext cx="2199087" cy="2208250"/>
          </a:xfrm>
          <a:prstGeom prst="rect">
            <a:avLst/>
          </a:prstGeom>
        </p:spPr>
      </p:pic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32AD0941-225E-479D-BE2E-BF228805416B}"/>
              </a:ext>
            </a:extLst>
          </p:cNvPr>
          <p:cNvGrpSpPr/>
          <p:nvPr/>
        </p:nvGrpSpPr>
        <p:grpSpPr>
          <a:xfrm>
            <a:off x="5953620" y="1156789"/>
            <a:ext cx="6269922" cy="1352386"/>
            <a:chOff x="5042039" y="1782047"/>
            <a:chExt cx="6269922" cy="1352386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756518A1-7E1E-465E-9CCF-FFF243C0306E}"/>
                </a:ext>
              </a:extLst>
            </p:cNvPr>
            <p:cNvCxnSpPr>
              <a:cxnSpLocks/>
            </p:cNvCxnSpPr>
            <p:nvPr/>
          </p:nvCxnSpPr>
          <p:spPr>
            <a:xfrm>
              <a:off x="5042039" y="1782047"/>
              <a:ext cx="6087309" cy="7557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A9082F05-86DD-493B-92FA-D0CE5AEBDAD0}"/>
                </a:ext>
              </a:extLst>
            </p:cNvPr>
            <p:cNvSpPr txBox="1"/>
            <p:nvPr/>
          </p:nvSpPr>
          <p:spPr>
            <a:xfrm>
              <a:off x="6938678" y="1903327"/>
              <a:ext cx="4373283" cy="12311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Гиперреакция иммунной системы, массовый выброс цитокинов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Иммунные клетки начинают атаковать собственную ткань</a:t>
              </a: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(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особенно рецепторы АПФ2</a:t>
              </a: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de-AT" dirty="0"/>
            </a:p>
          </p:txBody>
        </p: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DC9E78CD-389C-43BE-A17C-F535D0F8BCEC}"/>
                </a:ext>
              </a:extLst>
            </p:cNvPr>
            <p:cNvCxnSpPr>
              <a:cxnSpLocks/>
            </p:cNvCxnSpPr>
            <p:nvPr/>
          </p:nvCxnSpPr>
          <p:spPr>
            <a:xfrm>
              <a:off x="7652371" y="2933700"/>
              <a:ext cx="347697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19290F8-BA83-48A1-B15B-B9EF8C58B231}"/>
              </a:ext>
            </a:extLst>
          </p:cNvPr>
          <p:cNvGrpSpPr/>
          <p:nvPr/>
        </p:nvGrpSpPr>
        <p:grpSpPr>
          <a:xfrm>
            <a:off x="7636095" y="2573953"/>
            <a:ext cx="4404834" cy="1495496"/>
            <a:chOff x="7694655" y="3247379"/>
            <a:chExt cx="4404834" cy="1495496"/>
          </a:xfrm>
        </p:grpSpPr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191763F2-98B7-4777-B709-4F385A7FD00B}"/>
                </a:ext>
              </a:extLst>
            </p:cNvPr>
            <p:cNvCxnSpPr>
              <a:cxnSpLocks/>
            </p:cNvCxnSpPr>
            <p:nvPr/>
          </p:nvCxnSpPr>
          <p:spPr>
            <a:xfrm>
              <a:off x="7694655" y="3247379"/>
              <a:ext cx="440483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7B60C3C1-B44A-40B3-ABF3-517679AAE751}"/>
                </a:ext>
              </a:extLst>
            </p:cNvPr>
            <p:cNvSpPr txBox="1"/>
            <p:nvPr/>
          </p:nvSpPr>
          <p:spPr>
            <a:xfrm>
              <a:off x="7915544" y="3296325"/>
              <a:ext cx="4183945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Нарушения в работе свертывающей системы крови приводят к тромбообразованию, увеличивая риск ишемического инсульта даже у молодых пациентов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de-AT" dirty="0"/>
            </a:p>
          </p:txBody>
        </p:sp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484098FD-ABC0-4E8D-8514-354E80C396F5}"/>
                </a:ext>
              </a:extLst>
            </p:cNvPr>
            <p:cNvCxnSpPr>
              <a:cxnSpLocks/>
            </p:cNvCxnSpPr>
            <p:nvPr/>
          </p:nvCxnSpPr>
          <p:spPr>
            <a:xfrm>
              <a:off x="8618020" y="4340207"/>
              <a:ext cx="347697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F94371D-25E1-45B0-92EA-6C05A22CE47D}"/>
              </a:ext>
            </a:extLst>
          </p:cNvPr>
          <p:cNvGrpSpPr/>
          <p:nvPr/>
        </p:nvGrpSpPr>
        <p:grpSpPr>
          <a:xfrm>
            <a:off x="7438661" y="3983561"/>
            <a:ext cx="4602268" cy="1046806"/>
            <a:chOff x="7222901" y="4608819"/>
            <a:chExt cx="4602268" cy="1046806"/>
          </a:xfrm>
        </p:grpSpPr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3D7470A8-3A2F-4F85-8D91-9392CF4B00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2901" y="4608819"/>
              <a:ext cx="4602268" cy="145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931284F3-EAA5-42E6-8D94-44B522B859B4}"/>
                </a:ext>
              </a:extLst>
            </p:cNvPr>
            <p:cNvSpPr txBox="1"/>
            <p:nvPr/>
          </p:nvSpPr>
          <p:spPr>
            <a:xfrm>
              <a:off x="7679060" y="4639962"/>
              <a:ext cx="414161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Пациенты нуждаются в инвазивной вентиляции лёгких в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ОРИТ, что приводит к когнитивным нарушениям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деменции и ПТСР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de-AT" dirty="0"/>
            </a:p>
          </p:txBody>
        </p: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626BCD1E-FED7-434C-8006-CFB8E973DCF0}"/>
                </a:ext>
              </a:extLst>
            </p:cNvPr>
            <p:cNvCxnSpPr>
              <a:cxnSpLocks/>
            </p:cNvCxnSpPr>
            <p:nvPr/>
          </p:nvCxnSpPr>
          <p:spPr>
            <a:xfrm>
              <a:off x="8343699" y="5550552"/>
              <a:ext cx="347697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C3012D8F-FFFD-4AC6-B828-B7A964549A7F}"/>
              </a:ext>
            </a:extLst>
          </p:cNvPr>
          <p:cNvGrpSpPr/>
          <p:nvPr/>
        </p:nvGrpSpPr>
        <p:grpSpPr>
          <a:xfrm>
            <a:off x="29932" y="3982103"/>
            <a:ext cx="4298289" cy="1232564"/>
            <a:chOff x="92907" y="4607361"/>
            <a:chExt cx="4298289" cy="1232564"/>
          </a:xfrm>
        </p:grpSpPr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C4CB486B-E8CC-472E-B332-F810C73D3DE2}"/>
                </a:ext>
              </a:extLst>
            </p:cNvPr>
            <p:cNvCxnSpPr>
              <a:cxnSpLocks/>
            </p:cNvCxnSpPr>
            <p:nvPr/>
          </p:nvCxnSpPr>
          <p:spPr>
            <a:xfrm>
              <a:off x="148289" y="4607361"/>
              <a:ext cx="4242907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A9A32D2D-4AD9-4BBB-846E-FCCB5B2D001D}"/>
                </a:ext>
              </a:extLst>
            </p:cNvPr>
            <p:cNvSpPr txBox="1"/>
            <p:nvPr/>
          </p:nvSpPr>
          <p:spPr>
            <a:xfrm>
              <a:off x="92907" y="4608819"/>
              <a:ext cx="3644119" cy="12311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Мишенью вируса </a:t>
              </a: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Covid-19 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является также центральная нервная система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Симптомы</a:t>
              </a: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: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потеря запаха и вкуса</a:t>
              </a: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головная боль</a:t>
              </a: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тошнота</a:t>
              </a: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…</a:t>
              </a:r>
            </a:p>
            <a:p>
              <a:endParaRPr lang="de-AT" dirty="0"/>
            </a:p>
          </p:txBody>
        </p:sp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C55AD96A-7F1D-42AE-BDE4-63901A81B177}"/>
                </a:ext>
              </a:extLst>
            </p:cNvPr>
            <p:cNvCxnSpPr>
              <a:cxnSpLocks/>
            </p:cNvCxnSpPr>
            <p:nvPr/>
          </p:nvCxnSpPr>
          <p:spPr>
            <a:xfrm>
              <a:off x="148289" y="5582494"/>
              <a:ext cx="347697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A3A1F95-4929-4672-9DD5-070CD1E9E544}"/>
              </a:ext>
            </a:extLst>
          </p:cNvPr>
          <p:cNvGrpSpPr/>
          <p:nvPr/>
        </p:nvGrpSpPr>
        <p:grpSpPr>
          <a:xfrm>
            <a:off x="29932" y="2573953"/>
            <a:ext cx="4152897" cy="1232564"/>
            <a:chOff x="-25808" y="3117367"/>
            <a:chExt cx="4152897" cy="1232564"/>
          </a:xfrm>
        </p:grpSpPr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82168759-A9B7-4930-8685-14B6D06A1DDC}"/>
                </a:ext>
              </a:extLst>
            </p:cNvPr>
            <p:cNvCxnSpPr>
              <a:cxnSpLocks/>
            </p:cNvCxnSpPr>
            <p:nvPr/>
          </p:nvCxnSpPr>
          <p:spPr>
            <a:xfrm>
              <a:off x="29574" y="3117367"/>
              <a:ext cx="4097515" cy="145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2996FDD3-943A-4BE7-A86D-5509F73901D8}"/>
                </a:ext>
              </a:extLst>
            </p:cNvPr>
            <p:cNvSpPr txBox="1"/>
            <p:nvPr/>
          </p:nvSpPr>
          <p:spPr>
            <a:xfrm>
              <a:off x="-25808" y="3118825"/>
              <a:ext cx="3832589" cy="12311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Искусственная вентиляция лёгких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Пневмония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Фиброз лёгких при образовании рубцов в процессе заживления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de-AT" dirty="0"/>
            </a:p>
          </p:txBody>
        </p:sp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F198C790-8705-4B98-895E-2E7F3164777D}"/>
                </a:ext>
              </a:extLst>
            </p:cNvPr>
            <p:cNvCxnSpPr>
              <a:cxnSpLocks/>
            </p:cNvCxnSpPr>
            <p:nvPr/>
          </p:nvCxnSpPr>
          <p:spPr>
            <a:xfrm>
              <a:off x="29574" y="4092500"/>
              <a:ext cx="347697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192D06FD-0C37-4886-9159-1218BA4631AD}"/>
              </a:ext>
            </a:extLst>
          </p:cNvPr>
          <p:cNvGrpSpPr/>
          <p:nvPr/>
        </p:nvGrpSpPr>
        <p:grpSpPr>
          <a:xfrm>
            <a:off x="29932" y="1156790"/>
            <a:ext cx="6538368" cy="1151651"/>
            <a:chOff x="402972" y="1807891"/>
            <a:chExt cx="5766208" cy="1286356"/>
          </a:xfrm>
        </p:grpSpPr>
        <p:cxnSp>
          <p:nvCxnSpPr>
            <p:cNvPr id="45" name="Gerader Verbinder 44">
              <a:extLst>
                <a:ext uri="{FF2B5EF4-FFF2-40B4-BE49-F238E27FC236}">
                  <a16:creationId xmlns:a16="http://schemas.microsoft.com/office/drawing/2014/main" id="{6BD7F2F0-EAE9-47EF-A97B-5A61366419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354" y="1807891"/>
              <a:ext cx="5710826" cy="11413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C5526E67-94E8-4E47-BF79-DDFBC58BAADB}"/>
                </a:ext>
              </a:extLst>
            </p:cNvPr>
            <p:cNvSpPr txBox="1"/>
            <p:nvPr/>
          </p:nvSpPr>
          <p:spPr>
            <a:xfrm>
              <a:off x="402972" y="1959785"/>
              <a:ext cx="3832589" cy="11344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Covid-19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запускает активацию интерферона гамма, повышаея уровень экспрессии АПФ2</a:t>
              </a: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(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клеточный рецептор для частиц вируса</a:t>
              </a: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Covid-19)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de-AT" dirty="0"/>
            </a:p>
          </p:txBody>
        </p:sp>
        <p:cxnSp>
          <p:nvCxnSpPr>
            <p:cNvPr id="47" name="Gerader Verbinder 46">
              <a:extLst>
                <a:ext uri="{FF2B5EF4-FFF2-40B4-BE49-F238E27FC236}">
                  <a16:creationId xmlns:a16="http://schemas.microsoft.com/office/drawing/2014/main" id="{5367DEB6-E6C4-49CA-99EF-576DBF1033B8}"/>
                </a:ext>
              </a:extLst>
            </p:cNvPr>
            <p:cNvCxnSpPr>
              <a:cxnSpLocks/>
            </p:cNvCxnSpPr>
            <p:nvPr/>
          </p:nvCxnSpPr>
          <p:spPr>
            <a:xfrm>
              <a:off x="458354" y="2933700"/>
              <a:ext cx="347697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3B97158-D96D-4A9E-91FA-7D067B5F14DE}"/>
              </a:ext>
            </a:extLst>
          </p:cNvPr>
          <p:cNvGrpSpPr/>
          <p:nvPr/>
        </p:nvGrpSpPr>
        <p:grpSpPr>
          <a:xfrm>
            <a:off x="4358363" y="1506434"/>
            <a:ext cx="3080638" cy="3080638"/>
            <a:chOff x="4302623" y="2131692"/>
            <a:chExt cx="3080638" cy="3080638"/>
          </a:xfrm>
        </p:grpSpPr>
        <p:sp>
          <p:nvSpPr>
            <p:cNvPr id="17" name="Bogen 16">
              <a:extLst>
                <a:ext uri="{FF2B5EF4-FFF2-40B4-BE49-F238E27FC236}">
                  <a16:creationId xmlns:a16="http://schemas.microsoft.com/office/drawing/2014/main" id="{50F6557E-D21C-4B8C-A8C4-B94E2A3F3B53}"/>
                </a:ext>
              </a:extLst>
            </p:cNvPr>
            <p:cNvSpPr>
              <a:spLocks noChangeAspect="1"/>
            </p:cNvSpPr>
            <p:nvPr/>
          </p:nvSpPr>
          <p:spPr>
            <a:xfrm rot="19900131">
              <a:off x="4302623" y="2131692"/>
              <a:ext cx="3080638" cy="3080638"/>
            </a:xfrm>
            <a:prstGeom prst="arc">
              <a:avLst>
                <a:gd name="adj1" fmla="val 14454890"/>
                <a:gd name="adj2" fmla="val 17855344"/>
              </a:avLst>
            </a:prstGeom>
            <a:ln w="59690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1D8E3E8F-0CD0-4A7E-8E90-27C51CE2CA86}"/>
                </a:ext>
              </a:extLst>
            </p:cNvPr>
            <p:cNvSpPr txBox="1">
              <a:spLocks noChangeAspect="1"/>
            </p:cNvSpPr>
            <p:nvPr/>
          </p:nvSpPr>
          <p:spPr>
            <a:xfrm rot="3701942">
              <a:off x="4466724" y="2279364"/>
              <a:ext cx="2520000" cy="2510362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>
                  <a:gd name="adj" fmla="val 7013624"/>
                </a:avLst>
              </a:prstTxWarp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1600" b="1" dirty="0">
                  <a:solidFill>
                    <a:schemeClr val="bg1"/>
                  </a:solidFill>
                </a:rPr>
                <a:t>Распространение</a:t>
              </a:r>
            </a:p>
            <a:p>
              <a:pPr algn="ctr">
                <a:lnSpc>
                  <a:spcPts val="1800"/>
                </a:lnSpc>
              </a:pPr>
              <a:r>
                <a:rPr lang="ru-RU" sz="1600" b="1" dirty="0">
                  <a:solidFill>
                    <a:schemeClr val="bg1"/>
                  </a:solidFill>
                </a:rPr>
                <a:t>вируса</a:t>
              </a:r>
              <a:endParaRPr lang="de-AT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919367D-8DD6-43A4-8657-77E23ABF1BBF}"/>
              </a:ext>
            </a:extLst>
          </p:cNvPr>
          <p:cNvGrpSpPr/>
          <p:nvPr/>
        </p:nvGrpSpPr>
        <p:grpSpPr>
          <a:xfrm>
            <a:off x="4361197" y="1502013"/>
            <a:ext cx="3080638" cy="3080638"/>
            <a:chOff x="4305457" y="2127271"/>
            <a:chExt cx="3080638" cy="3080638"/>
          </a:xfrm>
        </p:grpSpPr>
        <p:sp>
          <p:nvSpPr>
            <p:cNvPr id="4" name="Bogen 3">
              <a:extLst>
                <a:ext uri="{FF2B5EF4-FFF2-40B4-BE49-F238E27FC236}">
                  <a16:creationId xmlns:a16="http://schemas.microsoft.com/office/drawing/2014/main" id="{73A3D31F-2E72-439B-B7A6-20B43AA48B14}"/>
                </a:ext>
              </a:extLst>
            </p:cNvPr>
            <p:cNvSpPr>
              <a:spLocks noChangeAspect="1"/>
            </p:cNvSpPr>
            <p:nvPr/>
          </p:nvSpPr>
          <p:spPr>
            <a:xfrm rot="1746827">
              <a:off x="4305457" y="2127271"/>
              <a:ext cx="3080638" cy="3080638"/>
            </a:xfrm>
            <a:prstGeom prst="arc">
              <a:avLst>
                <a:gd name="adj1" fmla="val 14454890"/>
                <a:gd name="adj2" fmla="val 17855344"/>
              </a:avLst>
            </a:prstGeom>
            <a:ln w="59690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6BC45EFE-06AD-463A-BACC-C59FA09F1879}"/>
                </a:ext>
              </a:extLst>
            </p:cNvPr>
            <p:cNvSpPr txBox="1">
              <a:spLocks noChangeAspect="1"/>
            </p:cNvSpPr>
            <p:nvPr/>
          </p:nvSpPr>
          <p:spPr>
            <a:xfrm rot="7274269">
              <a:off x="4593722" y="2320758"/>
              <a:ext cx="2520000" cy="2510362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>
                  <a:gd name="adj" fmla="val 7013624"/>
                </a:avLst>
              </a:prstTxWarp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ru-RU" sz="1600" b="1" dirty="0">
                  <a:solidFill>
                    <a:schemeClr val="bg1"/>
                  </a:solidFill>
                </a:rPr>
                <a:t>Выброс</a:t>
              </a:r>
            </a:p>
            <a:p>
              <a:pPr algn="ctr">
                <a:lnSpc>
                  <a:spcPts val="2000"/>
                </a:lnSpc>
              </a:pPr>
              <a:r>
                <a:rPr lang="ru-RU" sz="1600" b="1" dirty="0">
                  <a:solidFill>
                    <a:schemeClr val="bg1"/>
                  </a:solidFill>
                </a:rPr>
                <a:t>цитокинов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4C94808-D6F4-4E62-84A6-E1250EC2125D}"/>
              </a:ext>
            </a:extLst>
          </p:cNvPr>
          <p:cNvGrpSpPr/>
          <p:nvPr/>
        </p:nvGrpSpPr>
        <p:grpSpPr>
          <a:xfrm>
            <a:off x="4353259" y="1487725"/>
            <a:ext cx="3080638" cy="3080638"/>
            <a:chOff x="4297519" y="2112983"/>
            <a:chExt cx="3080638" cy="3080638"/>
          </a:xfrm>
        </p:grpSpPr>
        <p:sp>
          <p:nvSpPr>
            <p:cNvPr id="13" name="Bogen 12">
              <a:extLst>
                <a:ext uri="{FF2B5EF4-FFF2-40B4-BE49-F238E27FC236}">
                  <a16:creationId xmlns:a16="http://schemas.microsoft.com/office/drawing/2014/main" id="{CA57504D-BFEB-4ABF-9322-3F6030D70E76}"/>
                </a:ext>
              </a:extLst>
            </p:cNvPr>
            <p:cNvSpPr>
              <a:spLocks noChangeAspect="1"/>
            </p:cNvSpPr>
            <p:nvPr/>
          </p:nvSpPr>
          <p:spPr>
            <a:xfrm rot="5244023">
              <a:off x="4297519" y="2112983"/>
              <a:ext cx="3080638" cy="3080638"/>
            </a:xfrm>
            <a:prstGeom prst="arc">
              <a:avLst>
                <a:gd name="adj1" fmla="val 14454890"/>
                <a:gd name="adj2" fmla="val 17855344"/>
              </a:avLst>
            </a:prstGeom>
            <a:noFill/>
            <a:ln w="59690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5FBC80B3-6F96-42AF-A1C4-807F529F811E}"/>
                </a:ext>
              </a:extLst>
            </p:cNvPr>
            <p:cNvSpPr txBox="1">
              <a:spLocks noChangeAspect="1"/>
            </p:cNvSpPr>
            <p:nvPr/>
          </p:nvSpPr>
          <p:spPr>
            <a:xfrm rot="10629184">
              <a:off x="4802133" y="2332048"/>
              <a:ext cx="2520000" cy="2510362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>
                  <a:gd name="adj" fmla="val 7013624"/>
                </a:avLst>
              </a:prstTxWarp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ru-RU" sz="1600" b="1" dirty="0">
                  <a:solidFill>
                    <a:schemeClr val="bg1"/>
                  </a:solidFill>
                </a:rPr>
                <a:t>Инсульт</a:t>
              </a:r>
              <a:endParaRPr lang="de-AT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2CC9493-CECA-4E82-98E1-23BD5AA5BEE0}"/>
              </a:ext>
            </a:extLst>
          </p:cNvPr>
          <p:cNvGrpSpPr/>
          <p:nvPr/>
        </p:nvGrpSpPr>
        <p:grpSpPr>
          <a:xfrm>
            <a:off x="4361197" y="1487724"/>
            <a:ext cx="3080638" cy="3080638"/>
            <a:chOff x="4305457" y="2112982"/>
            <a:chExt cx="3080638" cy="3080638"/>
          </a:xfrm>
        </p:grpSpPr>
        <p:sp>
          <p:nvSpPr>
            <p:cNvPr id="14" name="Bogen 13">
              <a:extLst>
                <a:ext uri="{FF2B5EF4-FFF2-40B4-BE49-F238E27FC236}">
                  <a16:creationId xmlns:a16="http://schemas.microsoft.com/office/drawing/2014/main" id="{9F84141A-88B5-4C84-AD90-4EED14A87460}"/>
                </a:ext>
              </a:extLst>
            </p:cNvPr>
            <p:cNvSpPr>
              <a:spLocks noChangeAspect="1"/>
            </p:cNvSpPr>
            <p:nvPr/>
          </p:nvSpPr>
          <p:spPr>
            <a:xfrm rot="8712175">
              <a:off x="4305457" y="2112982"/>
              <a:ext cx="3080638" cy="3080638"/>
            </a:xfrm>
            <a:prstGeom prst="arc">
              <a:avLst>
                <a:gd name="adj1" fmla="val 14454890"/>
                <a:gd name="adj2" fmla="val 18226312"/>
              </a:avLst>
            </a:prstGeom>
            <a:ln w="59690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A21FCE0F-2152-44B1-8CE0-27347744B472}"/>
                </a:ext>
              </a:extLst>
            </p:cNvPr>
            <p:cNvSpPr txBox="1">
              <a:spLocks noChangeAspect="1"/>
            </p:cNvSpPr>
            <p:nvPr/>
          </p:nvSpPr>
          <p:spPr>
            <a:xfrm rot="14076713">
              <a:off x="4765446" y="2541268"/>
              <a:ext cx="2520000" cy="2510362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>
                  <a:gd name="adj" fmla="val 7013624"/>
                </a:avLst>
              </a:prstTxWarp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ru-RU" sz="1600" b="1" dirty="0">
                  <a:solidFill>
                    <a:schemeClr val="bg1"/>
                  </a:solidFill>
                </a:rPr>
                <a:t>ОРДС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333D7F8-5338-4F6B-AE90-00AB8E886CCC}"/>
              </a:ext>
            </a:extLst>
          </p:cNvPr>
          <p:cNvGrpSpPr/>
          <p:nvPr/>
        </p:nvGrpSpPr>
        <p:grpSpPr>
          <a:xfrm>
            <a:off x="4342247" y="1487724"/>
            <a:ext cx="3080638" cy="3080638"/>
            <a:chOff x="4292757" y="2101824"/>
            <a:chExt cx="3080638" cy="3080638"/>
          </a:xfrm>
        </p:grpSpPr>
        <p:sp>
          <p:nvSpPr>
            <p:cNvPr id="15" name="Bogen 14">
              <a:extLst>
                <a:ext uri="{FF2B5EF4-FFF2-40B4-BE49-F238E27FC236}">
                  <a16:creationId xmlns:a16="http://schemas.microsoft.com/office/drawing/2014/main" id="{78698DCE-F424-4769-9B9D-F0825809C7B3}"/>
                </a:ext>
              </a:extLst>
            </p:cNvPr>
            <p:cNvSpPr>
              <a:spLocks noChangeAspect="1"/>
            </p:cNvSpPr>
            <p:nvPr/>
          </p:nvSpPr>
          <p:spPr>
            <a:xfrm rot="12525466">
              <a:off x="4292757" y="2101824"/>
              <a:ext cx="3080638" cy="3080638"/>
            </a:xfrm>
            <a:prstGeom prst="arc">
              <a:avLst>
                <a:gd name="adj1" fmla="val 14454890"/>
                <a:gd name="adj2" fmla="val 18226312"/>
              </a:avLst>
            </a:prstGeom>
            <a:ln w="59690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8A3F9448-1E6B-4E82-870F-949068C461F0}"/>
                </a:ext>
              </a:extLst>
            </p:cNvPr>
            <p:cNvSpPr txBox="1">
              <a:spLocks noChangeAspect="1"/>
            </p:cNvSpPr>
            <p:nvPr/>
          </p:nvSpPr>
          <p:spPr>
            <a:xfrm rot="18248414">
              <a:off x="4525666" y="2539843"/>
              <a:ext cx="2520000" cy="2510362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>
                  <a:gd name="adj" fmla="val 7013624"/>
                </a:avLst>
              </a:prstTxWarp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ru-RU" sz="1600" b="1" dirty="0">
                  <a:solidFill>
                    <a:schemeClr val="bg1"/>
                  </a:solidFill>
                </a:rPr>
                <a:t>Нейроинвазия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A7869B78-2E7E-4FEC-A0F8-D29C6F31B773}"/>
              </a:ext>
            </a:extLst>
          </p:cNvPr>
          <p:cNvGrpSpPr/>
          <p:nvPr/>
        </p:nvGrpSpPr>
        <p:grpSpPr>
          <a:xfrm>
            <a:off x="4358363" y="1502013"/>
            <a:ext cx="3080638" cy="3080638"/>
            <a:chOff x="4302623" y="2127271"/>
            <a:chExt cx="3080638" cy="3080638"/>
          </a:xfrm>
        </p:grpSpPr>
        <p:sp>
          <p:nvSpPr>
            <p:cNvPr id="18" name="Bogen 17">
              <a:extLst>
                <a:ext uri="{FF2B5EF4-FFF2-40B4-BE49-F238E27FC236}">
                  <a16:creationId xmlns:a16="http://schemas.microsoft.com/office/drawing/2014/main" id="{EB5DF29E-43D5-4093-B2DF-8742415ADA1C}"/>
                </a:ext>
              </a:extLst>
            </p:cNvPr>
            <p:cNvSpPr>
              <a:spLocks noChangeAspect="1"/>
            </p:cNvSpPr>
            <p:nvPr/>
          </p:nvSpPr>
          <p:spPr>
            <a:xfrm rot="16419876">
              <a:off x="4302623" y="2127271"/>
              <a:ext cx="3080638" cy="3080638"/>
            </a:xfrm>
            <a:prstGeom prst="arc">
              <a:avLst>
                <a:gd name="adj1" fmla="val 14454890"/>
                <a:gd name="adj2" fmla="val 17855344"/>
              </a:avLst>
            </a:prstGeom>
            <a:ln w="59690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3B1F685A-9087-4D2B-B933-1B4949834344}"/>
                </a:ext>
              </a:extLst>
            </p:cNvPr>
            <p:cNvSpPr txBox="1">
              <a:spLocks noChangeAspect="1"/>
            </p:cNvSpPr>
            <p:nvPr/>
          </p:nvSpPr>
          <p:spPr>
            <a:xfrm rot="153174">
              <a:off x="4473322" y="2412408"/>
              <a:ext cx="2520000" cy="2510362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>
                  <a:gd name="adj" fmla="val 7013624"/>
                </a:avLst>
              </a:prstTxWarp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ru-RU" sz="1600" b="1" dirty="0">
                  <a:solidFill>
                    <a:schemeClr val="bg1"/>
                  </a:solidFill>
                </a:rPr>
                <a:t>Фиброз </a:t>
              </a:r>
            </a:p>
            <a:p>
              <a:pPr algn="ctr">
                <a:lnSpc>
                  <a:spcPts val="2000"/>
                </a:lnSpc>
              </a:pPr>
              <a:r>
                <a:rPr lang="ru-RU" sz="1600" b="1" dirty="0">
                  <a:solidFill>
                    <a:schemeClr val="bg1"/>
                  </a:solidFill>
                </a:rPr>
                <a:t>лёгких </a:t>
              </a:r>
              <a:endParaRPr lang="de-AT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Textfeld 50">
            <a:extLst>
              <a:ext uri="{FF2B5EF4-FFF2-40B4-BE49-F238E27FC236}">
                <a16:creationId xmlns:a16="http://schemas.microsoft.com/office/drawing/2014/main" id="{2F7B5EB2-BF5C-4AD8-81DF-247658F03F36}"/>
              </a:ext>
            </a:extLst>
          </p:cNvPr>
          <p:cNvSpPr txBox="1"/>
          <p:nvPr/>
        </p:nvSpPr>
        <p:spPr>
          <a:xfrm>
            <a:off x="3311276" y="162820"/>
            <a:ext cx="504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E30613"/>
                </a:solidFill>
                <a:latin typeface="+mj-lt"/>
                <a:ea typeface="+mj-ea"/>
              </a:rPr>
              <a:t>Патогенез </a:t>
            </a:r>
            <a:r>
              <a:rPr lang="de-AT" sz="3600" b="1" dirty="0">
                <a:solidFill>
                  <a:srgbClr val="E30613"/>
                </a:solidFill>
                <a:latin typeface="+mj-lt"/>
                <a:ea typeface="+mj-ea"/>
              </a:rPr>
              <a:t>Covid-19</a:t>
            </a:r>
          </a:p>
        </p:txBody>
      </p:sp>
    </p:spTree>
    <p:extLst>
      <p:ext uri="{BB962C8B-B14F-4D97-AF65-F5344CB8AC3E}">
        <p14:creationId xmlns:p14="http://schemas.microsoft.com/office/powerpoint/2010/main" val="59315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nhaltsplatzhalter 7" descr="Ein Bild, das Kuchen, Hand, haltend, ausgestaltet enthält.&#10;&#10;Automatisch generierte Beschreibung">
            <a:extLst>
              <a:ext uri="{FF2B5EF4-FFF2-40B4-BE49-F238E27FC236}">
                <a16:creationId xmlns:a16="http://schemas.microsoft.com/office/drawing/2014/main" id="{29AD3D81-5250-4E17-B5EC-02F5204E9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987" y="2108502"/>
            <a:ext cx="2199087" cy="2208250"/>
          </a:xfrm>
          <a:prstGeom prst="rect">
            <a:avLst/>
          </a:prstGeom>
        </p:spPr>
      </p:pic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32AD0941-225E-479D-BE2E-BF228805416B}"/>
              </a:ext>
            </a:extLst>
          </p:cNvPr>
          <p:cNvGrpSpPr/>
          <p:nvPr/>
        </p:nvGrpSpPr>
        <p:grpSpPr>
          <a:xfrm>
            <a:off x="6859838" y="980769"/>
            <a:ext cx="5200206" cy="1632674"/>
            <a:chOff x="6000045" y="1535604"/>
            <a:chExt cx="5200206" cy="1632674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756518A1-7E1E-465E-9CCF-FFF243C030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00045" y="1535604"/>
              <a:ext cx="5129303" cy="515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A9082F05-86DD-493B-92FA-D0CE5AEBDAD0}"/>
                </a:ext>
              </a:extLst>
            </p:cNvPr>
            <p:cNvSpPr txBox="1"/>
            <p:nvPr/>
          </p:nvSpPr>
          <p:spPr>
            <a:xfrm>
              <a:off x="7485229" y="1537062"/>
              <a:ext cx="3715022" cy="16312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Снижает уровень </a:t>
              </a:r>
              <a:r>
                <a:rPr lang="ru-RU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провоспалительных</a:t>
              </a:r>
              <a:r>
                <a: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цитокинов</a:t>
              </a:r>
              <a:r>
                <a:rPr lang="en-GB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(TNF-alpha, MIP1alpha, IL-2, CCL5 and Cxcl10)</a:t>
              </a:r>
              <a:r>
                <a:rPr lang="ru-RU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повышает уровень противовоспалительных цитокинов и</a:t>
              </a: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нейротрофических факторов</a:t>
              </a: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(IL-10, Gro alpha, CXCL1, CXCL12, NGF, IGF-1, BDNF and VEGF)</a:t>
              </a:r>
            </a:p>
            <a:p>
              <a:endParaRPr lang="de-AT" dirty="0"/>
            </a:p>
          </p:txBody>
        </p: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DC9E78CD-389C-43BE-A17C-F535D0F8BCEC}"/>
                </a:ext>
              </a:extLst>
            </p:cNvPr>
            <p:cNvCxnSpPr>
              <a:cxnSpLocks/>
            </p:cNvCxnSpPr>
            <p:nvPr/>
          </p:nvCxnSpPr>
          <p:spPr>
            <a:xfrm>
              <a:off x="7677530" y="2953385"/>
              <a:ext cx="347697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19290F8-BA83-48A1-B15B-B9EF8C58B231}"/>
              </a:ext>
            </a:extLst>
          </p:cNvPr>
          <p:cNvGrpSpPr/>
          <p:nvPr/>
        </p:nvGrpSpPr>
        <p:grpSpPr>
          <a:xfrm>
            <a:off x="7587817" y="2704357"/>
            <a:ext cx="4510055" cy="1232564"/>
            <a:chOff x="7652371" y="3247379"/>
            <a:chExt cx="4510055" cy="1232564"/>
          </a:xfrm>
        </p:grpSpPr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191763F2-98B7-4777-B709-4F385A7FD00B}"/>
                </a:ext>
              </a:extLst>
            </p:cNvPr>
            <p:cNvCxnSpPr>
              <a:cxnSpLocks/>
            </p:cNvCxnSpPr>
            <p:nvPr/>
          </p:nvCxnSpPr>
          <p:spPr>
            <a:xfrm>
              <a:off x="7652371" y="3247379"/>
              <a:ext cx="4447118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7B60C3C1-B44A-40B3-ABF3-517679AAE751}"/>
                </a:ext>
              </a:extLst>
            </p:cNvPr>
            <p:cNvSpPr txBox="1"/>
            <p:nvPr/>
          </p:nvSpPr>
          <p:spPr>
            <a:xfrm>
              <a:off x="8455370" y="3248837"/>
              <a:ext cx="3707056" cy="12311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Быстрое восстановление после инсульта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Более эффективная ранняя реабилитация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Достоверное снижение смертности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de-AT" dirty="0"/>
            </a:p>
          </p:txBody>
        </p:sp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484098FD-ABC0-4E8D-8514-354E80C396F5}"/>
                </a:ext>
              </a:extLst>
            </p:cNvPr>
            <p:cNvCxnSpPr>
              <a:cxnSpLocks/>
            </p:cNvCxnSpPr>
            <p:nvPr/>
          </p:nvCxnSpPr>
          <p:spPr>
            <a:xfrm>
              <a:off x="8622512" y="4222512"/>
              <a:ext cx="347697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F94371D-25E1-45B0-92EA-6C05A22CE47D}"/>
              </a:ext>
            </a:extLst>
          </p:cNvPr>
          <p:cNvGrpSpPr/>
          <p:nvPr/>
        </p:nvGrpSpPr>
        <p:grpSpPr>
          <a:xfrm>
            <a:off x="7655624" y="4553859"/>
            <a:ext cx="4442248" cy="1017121"/>
            <a:chOff x="7382921" y="4608819"/>
            <a:chExt cx="4442248" cy="1017121"/>
          </a:xfrm>
        </p:grpSpPr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3D7470A8-3A2F-4F85-8D91-9392CF4B0030}"/>
                </a:ext>
              </a:extLst>
            </p:cNvPr>
            <p:cNvCxnSpPr>
              <a:cxnSpLocks/>
            </p:cNvCxnSpPr>
            <p:nvPr/>
          </p:nvCxnSpPr>
          <p:spPr>
            <a:xfrm>
              <a:off x="7382921" y="4608819"/>
              <a:ext cx="4442248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931284F3-EAA5-42E6-8D94-44B522B859B4}"/>
                </a:ext>
              </a:extLst>
            </p:cNvPr>
            <p:cNvSpPr txBox="1"/>
            <p:nvPr/>
          </p:nvSpPr>
          <p:spPr>
            <a:xfrm>
              <a:off x="8181050" y="4610277"/>
              <a:ext cx="364411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Уменьшает симптомы деменции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Снижает депрессию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Положительный эффект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при ПТСР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de-AT" dirty="0"/>
            </a:p>
          </p:txBody>
        </p: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626BCD1E-FED7-434C-8006-CFB8E973DCF0}"/>
                </a:ext>
              </a:extLst>
            </p:cNvPr>
            <p:cNvCxnSpPr>
              <a:cxnSpLocks/>
            </p:cNvCxnSpPr>
            <p:nvPr/>
          </p:nvCxnSpPr>
          <p:spPr>
            <a:xfrm>
              <a:off x="8348192" y="5434867"/>
              <a:ext cx="347697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C3012D8F-FFFD-4AC6-B828-B7A964549A7F}"/>
              </a:ext>
            </a:extLst>
          </p:cNvPr>
          <p:cNvGrpSpPr/>
          <p:nvPr/>
        </p:nvGrpSpPr>
        <p:grpSpPr>
          <a:xfrm>
            <a:off x="0" y="4553859"/>
            <a:ext cx="4192759" cy="1232564"/>
            <a:chOff x="92907" y="4607361"/>
            <a:chExt cx="4192759" cy="1232564"/>
          </a:xfrm>
        </p:grpSpPr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C4CB486B-E8CC-472E-B332-F810C73D3DE2}"/>
                </a:ext>
              </a:extLst>
            </p:cNvPr>
            <p:cNvCxnSpPr>
              <a:cxnSpLocks/>
            </p:cNvCxnSpPr>
            <p:nvPr/>
          </p:nvCxnSpPr>
          <p:spPr>
            <a:xfrm>
              <a:off x="148289" y="4607361"/>
              <a:ext cx="4137377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A9A32D2D-4AD9-4BBB-846E-FCCB5B2D001D}"/>
                </a:ext>
              </a:extLst>
            </p:cNvPr>
            <p:cNvSpPr txBox="1"/>
            <p:nvPr/>
          </p:nvSpPr>
          <p:spPr>
            <a:xfrm>
              <a:off x="92907" y="4608819"/>
              <a:ext cx="3644119" cy="12311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Уменьшает нейровоспаление</a:t>
              </a:r>
              <a:endPara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Одновременно усиливает </a:t>
              </a:r>
              <a:r>
                <a:rPr lang="ru-RU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нейропластичность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и </a:t>
              </a:r>
              <a:r>
                <a:rPr lang="ru-RU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нейрогенез</a:t>
              </a: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de-AT" dirty="0"/>
            </a:p>
          </p:txBody>
        </p:sp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C55AD96A-7F1D-42AE-BDE4-63901A81B177}"/>
                </a:ext>
              </a:extLst>
            </p:cNvPr>
            <p:cNvCxnSpPr>
              <a:cxnSpLocks/>
            </p:cNvCxnSpPr>
            <p:nvPr/>
          </p:nvCxnSpPr>
          <p:spPr>
            <a:xfrm>
              <a:off x="148289" y="5433409"/>
              <a:ext cx="347697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A3A1F95-4929-4672-9DD5-070CD1E9E544}"/>
              </a:ext>
            </a:extLst>
          </p:cNvPr>
          <p:cNvGrpSpPr/>
          <p:nvPr/>
        </p:nvGrpSpPr>
        <p:grpSpPr>
          <a:xfrm>
            <a:off x="-18448" y="2704357"/>
            <a:ext cx="4171345" cy="1457686"/>
            <a:chOff x="-44256" y="3117367"/>
            <a:chExt cx="4171345" cy="1457686"/>
          </a:xfrm>
        </p:grpSpPr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82168759-A9B7-4930-8685-14B6D06A1DDC}"/>
                </a:ext>
              </a:extLst>
            </p:cNvPr>
            <p:cNvCxnSpPr>
              <a:cxnSpLocks/>
            </p:cNvCxnSpPr>
            <p:nvPr/>
          </p:nvCxnSpPr>
          <p:spPr>
            <a:xfrm>
              <a:off x="29574" y="3117367"/>
              <a:ext cx="4097515" cy="145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2996FDD3-943A-4BE7-A86D-5509F73901D8}"/>
                </a:ext>
              </a:extLst>
            </p:cNvPr>
            <p:cNvSpPr txBox="1"/>
            <p:nvPr/>
          </p:nvSpPr>
          <p:spPr>
            <a:xfrm>
              <a:off x="-44256" y="3128503"/>
              <a:ext cx="3832589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Церебролизин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активирует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SHH 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Wingdings" panose="05000000000000000000" pitchFamily="2" charset="2"/>
                </a:rPr>
                <a:t>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Wingdings" panose="05000000000000000000" pitchFamily="2" charset="2"/>
                </a:rPr>
                <a:t>активация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tPA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Wingdings" panose="05000000000000000000" pitchFamily="2" charset="2"/>
                </a:rPr>
                <a:t>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Wingdings" panose="05000000000000000000" pitchFamily="2" charset="2"/>
                </a:rPr>
                <a:t>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фибринолизис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Wingdings" panose="05000000000000000000" pitchFamily="2" charset="2"/>
                </a:rPr>
                <a:t>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Уменьшение развития фиброза лёгких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Wingdings" panose="05000000000000000000" pitchFamily="2" charset="2"/>
                </a:rPr>
                <a:t>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SHH 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индуцируется в эндотелиальных клетках, способствуя фибринолизу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de-AT" dirty="0"/>
            </a:p>
          </p:txBody>
        </p:sp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F198C790-8705-4B98-895E-2E7F316477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48100"/>
              <a:ext cx="347697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192D06FD-0C37-4886-9159-1218BA4631AD}"/>
              </a:ext>
            </a:extLst>
          </p:cNvPr>
          <p:cNvGrpSpPr/>
          <p:nvPr/>
        </p:nvGrpSpPr>
        <p:grpSpPr>
          <a:xfrm>
            <a:off x="0" y="916410"/>
            <a:ext cx="4935834" cy="1125383"/>
            <a:chOff x="402972" y="1808317"/>
            <a:chExt cx="4935834" cy="1125383"/>
          </a:xfrm>
        </p:grpSpPr>
        <p:cxnSp>
          <p:nvCxnSpPr>
            <p:cNvPr id="45" name="Gerader Verbinder 44">
              <a:extLst>
                <a:ext uri="{FF2B5EF4-FFF2-40B4-BE49-F238E27FC236}">
                  <a16:creationId xmlns:a16="http://schemas.microsoft.com/office/drawing/2014/main" id="{6BD7F2F0-EAE9-47EF-A97B-5A61366419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354" y="1808317"/>
              <a:ext cx="4880452" cy="10984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C5526E67-94E8-4E47-BF79-DDFBC58BAADB}"/>
                </a:ext>
              </a:extLst>
            </p:cNvPr>
            <p:cNvSpPr txBox="1"/>
            <p:nvPr/>
          </p:nvSpPr>
          <p:spPr>
            <a:xfrm>
              <a:off x="402972" y="1820759"/>
              <a:ext cx="3832589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Снижает повышенные уровни интерферона гамма и других провоспалительных цитокинов</a:t>
              </a: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Wingdings" panose="05000000000000000000" pitchFamily="2" charset="2"/>
                </a:rPr>
                <a:t>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Wingdings" panose="05000000000000000000" pitchFamily="2" charset="2"/>
                </a:rPr>
                <a:t>  понижает регуляцию АПФ</a:t>
              </a: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Wingdings" panose="05000000000000000000" pitchFamily="2" charset="2"/>
                </a:rPr>
                <a:t>2 </a:t>
              </a: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Wingdings" panose="05000000000000000000" pitchFamily="2" charset="2"/>
                </a:rPr>
                <a:t> </a:t>
              </a:r>
              <a:r>
                <a: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Wingdings" panose="05000000000000000000" pitchFamily="2" charset="2"/>
                </a:rPr>
                <a:t>подавляет репликацию</a:t>
              </a:r>
              <a:r>
                <a:rPr lang="en-GB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Wingdings" panose="05000000000000000000" pitchFamily="2" charset="2"/>
                </a:rPr>
                <a:t> Covid-19</a:t>
              </a:r>
              <a:endParaRPr lang="de-AT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7" name="Gerader Verbinder 46">
              <a:extLst>
                <a:ext uri="{FF2B5EF4-FFF2-40B4-BE49-F238E27FC236}">
                  <a16:creationId xmlns:a16="http://schemas.microsoft.com/office/drawing/2014/main" id="{5367DEB6-E6C4-49CA-99EF-576DBF1033B8}"/>
                </a:ext>
              </a:extLst>
            </p:cNvPr>
            <p:cNvCxnSpPr>
              <a:cxnSpLocks/>
            </p:cNvCxnSpPr>
            <p:nvPr/>
          </p:nvCxnSpPr>
          <p:spPr>
            <a:xfrm>
              <a:off x="458354" y="2933700"/>
              <a:ext cx="3476977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3B97158-D96D-4A9E-91FA-7D067B5F14DE}"/>
              </a:ext>
            </a:extLst>
          </p:cNvPr>
          <p:cNvGrpSpPr/>
          <p:nvPr/>
        </p:nvGrpSpPr>
        <p:grpSpPr>
          <a:xfrm>
            <a:off x="4328431" y="1669922"/>
            <a:ext cx="3080638" cy="3080638"/>
            <a:chOff x="4302623" y="2131692"/>
            <a:chExt cx="3080638" cy="3080638"/>
          </a:xfrm>
        </p:grpSpPr>
        <p:sp>
          <p:nvSpPr>
            <p:cNvPr id="17" name="Bogen 16">
              <a:extLst>
                <a:ext uri="{FF2B5EF4-FFF2-40B4-BE49-F238E27FC236}">
                  <a16:creationId xmlns:a16="http://schemas.microsoft.com/office/drawing/2014/main" id="{50F6557E-D21C-4B8C-A8C4-B94E2A3F3B53}"/>
                </a:ext>
              </a:extLst>
            </p:cNvPr>
            <p:cNvSpPr>
              <a:spLocks noChangeAspect="1"/>
            </p:cNvSpPr>
            <p:nvPr/>
          </p:nvSpPr>
          <p:spPr>
            <a:xfrm rot="19900131">
              <a:off x="4302623" y="2131692"/>
              <a:ext cx="3080638" cy="3080638"/>
            </a:xfrm>
            <a:prstGeom prst="arc">
              <a:avLst>
                <a:gd name="adj1" fmla="val 14454890"/>
                <a:gd name="adj2" fmla="val 17855344"/>
              </a:avLst>
            </a:prstGeom>
            <a:ln w="59690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1D8E3E8F-0CD0-4A7E-8E90-27C51CE2CA86}"/>
                </a:ext>
              </a:extLst>
            </p:cNvPr>
            <p:cNvSpPr txBox="1">
              <a:spLocks noChangeAspect="1"/>
            </p:cNvSpPr>
            <p:nvPr/>
          </p:nvSpPr>
          <p:spPr>
            <a:xfrm rot="3701942">
              <a:off x="4466724" y="2279364"/>
              <a:ext cx="2520000" cy="2510362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>
                  <a:gd name="adj" fmla="val 7013624"/>
                </a:avLst>
              </a:prstTxWarp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de-AT" sz="2000" b="1" dirty="0">
                  <a:solidFill>
                    <a:schemeClr val="bg1"/>
                  </a:solidFill>
                </a:rPr>
                <a:t>Virus </a:t>
              </a:r>
              <a:br>
                <a:rPr lang="de-AT" sz="2000" b="1" dirty="0">
                  <a:solidFill>
                    <a:schemeClr val="bg1"/>
                  </a:solidFill>
                </a:rPr>
              </a:br>
              <a:r>
                <a:rPr lang="de-AT" sz="2000" b="1" dirty="0" err="1">
                  <a:solidFill>
                    <a:schemeClr val="bg1"/>
                  </a:solidFill>
                </a:rPr>
                <a:t>amplification</a:t>
              </a:r>
              <a:endParaRPr lang="de-AT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919367D-8DD6-43A4-8657-77E23ABF1BBF}"/>
              </a:ext>
            </a:extLst>
          </p:cNvPr>
          <p:cNvGrpSpPr/>
          <p:nvPr/>
        </p:nvGrpSpPr>
        <p:grpSpPr>
          <a:xfrm>
            <a:off x="4331265" y="1665501"/>
            <a:ext cx="3080638" cy="3080638"/>
            <a:chOff x="4305457" y="2127271"/>
            <a:chExt cx="3080638" cy="3080638"/>
          </a:xfrm>
        </p:grpSpPr>
        <p:sp>
          <p:nvSpPr>
            <p:cNvPr id="4" name="Bogen 3">
              <a:extLst>
                <a:ext uri="{FF2B5EF4-FFF2-40B4-BE49-F238E27FC236}">
                  <a16:creationId xmlns:a16="http://schemas.microsoft.com/office/drawing/2014/main" id="{73A3D31F-2E72-439B-B7A6-20B43AA48B14}"/>
                </a:ext>
              </a:extLst>
            </p:cNvPr>
            <p:cNvSpPr>
              <a:spLocks noChangeAspect="1"/>
            </p:cNvSpPr>
            <p:nvPr/>
          </p:nvSpPr>
          <p:spPr>
            <a:xfrm rot="1746827">
              <a:off x="4305457" y="2127271"/>
              <a:ext cx="3080638" cy="3080638"/>
            </a:xfrm>
            <a:prstGeom prst="arc">
              <a:avLst>
                <a:gd name="adj1" fmla="val 14454890"/>
                <a:gd name="adj2" fmla="val 17855344"/>
              </a:avLst>
            </a:prstGeom>
            <a:ln w="59690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6BC45EFE-06AD-463A-BACC-C59FA09F1879}"/>
                </a:ext>
              </a:extLst>
            </p:cNvPr>
            <p:cNvSpPr txBox="1">
              <a:spLocks noChangeAspect="1"/>
            </p:cNvSpPr>
            <p:nvPr/>
          </p:nvSpPr>
          <p:spPr>
            <a:xfrm rot="7274269">
              <a:off x="4593722" y="2320758"/>
              <a:ext cx="2520000" cy="2510362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>
                  <a:gd name="adj" fmla="val 7013624"/>
                </a:avLst>
              </a:prstTxWarp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de-AT" sz="2000" b="1" dirty="0" err="1">
                  <a:solidFill>
                    <a:schemeClr val="bg1"/>
                  </a:solidFill>
                </a:rPr>
                <a:t>Cytokine</a:t>
              </a:r>
              <a:br>
                <a:rPr lang="de-AT" sz="2000" b="1" dirty="0">
                  <a:solidFill>
                    <a:schemeClr val="bg1"/>
                  </a:solidFill>
                </a:rPr>
              </a:br>
              <a:r>
                <a:rPr lang="de-AT" sz="2000" b="1" dirty="0">
                  <a:solidFill>
                    <a:schemeClr val="bg1"/>
                  </a:solidFill>
                </a:rPr>
                <a:t>Storm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4C94808-D6F4-4E62-84A6-E1250EC2125D}"/>
              </a:ext>
            </a:extLst>
          </p:cNvPr>
          <p:cNvGrpSpPr/>
          <p:nvPr/>
        </p:nvGrpSpPr>
        <p:grpSpPr>
          <a:xfrm>
            <a:off x="4323327" y="1651213"/>
            <a:ext cx="3080638" cy="3080638"/>
            <a:chOff x="4297519" y="2112983"/>
            <a:chExt cx="3080638" cy="3080638"/>
          </a:xfrm>
        </p:grpSpPr>
        <p:sp>
          <p:nvSpPr>
            <p:cNvPr id="13" name="Bogen 12">
              <a:extLst>
                <a:ext uri="{FF2B5EF4-FFF2-40B4-BE49-F238E27FC236}">
                  <a16:creationId xmlns:a16="http://schemas.microsoft.com/office/drawing/2014/main" id="{CA57504D-BFEB-4ABF-9322-3F6030D70E76}"/>
                </a:ext>
              </a:extLst>
            </p:cNvPr>
            <p:cNvSpPr>
              <a:spLocks noChangeAspect="1"/>
            </p:cNvSpPr>
            <p:nvPr/>
          </p:nvSpPr>
          <p:spPr>
            <a:xfrm rot="5244023">
              <a:off x="4297519" y="2112983"/>
              <a:ext cx="3080638" cy="3080638"/>
            </a:xfrm>
            <a:prstGeom prst="arc">
              <a:avLst>
                <a:gd name="adj1" fmla="val 14454890"/>
                <a:gd name="adj2" fmla="val 17855344"/>
              </a:avLst>
            </a:prstGeom>
            <a:noFill/>
            <a:ln w="59690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5FBC80B3-6F96-42AF-A1C4-807F529F811E}"/>
                </a:ext>
              </a:extLst>
            </p:cNvPr>
            <p:cNvSpPr txBox="1">
              <a:spLocks noChangeAspect="1"/>
            </p:cNvSpPr>
            <p:nvPr/>
          </p:nvSpPr>
          <p:spPr>
            <a:xfrm rot="10629184">
              <a:off x="4802133" y="2332048"/>
              <a:ext cx="2520000" cy="2510362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>
                  <a:gd name="adj" fmla="val 7013624"/>
                </a:avLst>
              </a:prstTxWarp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de-AT" sz="2000" b="1" dirty="0" err="1">
                  <a:solidFill>
                    <a:schemeClr val="bg1"/>
                  </a:solidFill>
                </a:rPr>
                <a:t>Stroke</a:t>
              </a:r>
              <a:endParaRPr lang="de-AT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2CC9493-CECA-4E82-98E1-23BD5AA5BEE0}"/>
              </a:ext>
            </a:extLst>
          </p:cNvPr>
          <p:cNvGrpSpPr/>
          <p:nvPr/>
        </p:nvGrpSpPr>
        <p:grpSpPr>
          <a:xfrm>
            <a:off x="4331265" y="1651212"/>
            <a:ext cx="3080638" cy="3080638"/>
            <a:chOff x="4305457" y="2112982"/>
            <a:chExt cx="3080638" cy="3080638"/>
          </a:xfrm>
        </p:grpSpPr>
        <p:sp>
          <p:nvSpPr>
            <p:cNvPr id="14" name="Bogen 13">
              <a:extLst>
                <a:ext uri="{FF2B5EF4-FFF2-40B4-BE49-F238E27FC236}">
                  <a16:creationId xmlns:a16="http://schemas.microsoft.com/office/drawing/2014/main" id="{9F84141A-88B5-4C84-AD90-4EED14A87460}"/>
                </a:ext>
              </a:extLst>
            </p:cNvPr>
            <p:cNvSpPr>
              <a:spLocks noChangeAspect="1"/>
            </p:cNvSpPr>
            <p:nvPr/>
          </p:nvSpPr>
          <p:spPr>
            <a:xfrm rot="8712175">
              <a:off x="4305457" y="2112982"/>
              <a:ext cx="3080638" cy="3080638"/>
            </a:xfrm>
            <a:prstGeom prst="arc">
              <a:avLst>
                <a:gd name="adj1" fmla="val 14454890"/>
                <a:gd name="adj2" fmla="val 18226312"/>
              </a:avLst>
            </a:prstGeom>
            <a:ln w="59690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A21FCE0F-2152-44B1-8CE0-27347744B472}"/>
                </a:ext>
              </a:extLst>
            </p:cNvPr>
            <p:cNvSpPr txBox="1">
              <a:spLocks noChangeAspect="1"/>
            </p:cNvSpPr>
            <p:nvPr/>
          </p:nvSpPr>
          <p:spPr>
            <a:xfrm rot="14076713">
              <a:off x="4765446" y="2541268"/>
              <a:ext cx="2520000" cy="2510362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>
                  <a:gd name="adj" fmla="val 7013624"/>
                </a:avLst>
              </a:prstTxWarp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de-AT" sz="2000" b="1" dirty="0">
                  <a:solidFill>
                    <a:schemeClr val="bg1"/>
                  </a:solidFill>
                </a:rPr>
                <a:t>ARDS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333D7F8-5338-4F6B-AE90-00AB8E886CCC}"/>
              </a:ext>
            </a:extLst>
          </p:cNvPr>
          <p:cNvGrpSpPr/>
          <p:nvPr/>
        </p:nvGrpSpPr>
        <p:grpSpPr>
          <a:xfrm>
            <a:off x="4318565" y="1651210"/>
            <a:ext cx="3080638" cy="3080638"/>
            <a:chOff x="4292757" y="2112980"/>
            <a:chExt cx="3080638" cy="3080638"/>
          </a:xfrm>
        </p:grpSpPr>
        <p:sp>
          <p:nvSpPr>
            <p:cNvPr id="15" name="Bogen 14">
              <a:extLst>
                <a:ext uri="{FF2B5EF4-FFF2-40B4-BE49-F238E27FC236}">
                  <a16:creationId xmlns:a16="http://schemas.microsoft.com/office/drawing/2014/main" id="{78698DCE-F424-4769-9B9D-F0825809C7B3}"/>
                </a:ext>
              </a:extLst>
            </p:cNvPr>
            <p:cNvSpPr>
              <a:spLocks noChangeAspect="1"/>
            </p:cNvSpPr>
            <p:nvPr/>
          </p:nvSpPr>
          <p:spPr>
            <a:xfrm rot="12525466">
              <a:off x="4292757" y="2112980"/>
              <a:ext cx="3080638" cy="3080638"/>
            </a:xfrm>
            <a:prstGeom prst="arc">
              <a:avLst>
                <a:gd name="adj1" fmla="val 14454890"/>
                <a:gd name="adj2" fmla="val 18226312"/>
              </a:avLst>
            </a:prstGeom>
            <a:ln w="59690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8A3F9448-1E6B-4E82-870F-949068C461F0}"/>
                </a:ext>
              </a:extLst>
            </p:cNvPr>
            <p:cNvSpPr txBox="1">
              <a:spLocks noChangeAspect="1"/>
            </p:cNvSpPr>
            <p:nvPr/>
          </p:nvSpPr>
          <p:spPr>
            <a:xfrm rot="18248414">
              <a:off x="4560744" y="2534986"/>
              <a:ext cx="2520000" cy="2510362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>
                  <a:gd name="adj" fmla="val 7013624"/>
                </a:avLst>
              </a:prstTxWarp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de-AT" sz="2000" b="1" dirty="0">
                  <a:solidFill>
                    <a:schemeClr val="bg1"/>
                  </a:solidFill>
                </a:rPr>
                <a:t>Neuro-</a:t>
              </a:r>
              <a:br>
                <a:rPr lang="de-AT" sz="2000" b="1" dirty="0">
                  <a:solidFill>
                    <a:schemeClr val="bg1"/>
                  </a:solidFill>
                </a:rPr>
              </a:br>
              <a:r>
                <a:rPr lang="de-AT" sz="2000" b="1" dirty="0" err="1">
                  <a:solidFill>
                    <a:schemeClr val="bg1"/>
                  </a:solidFill>
                </a:rPr>
                <a:t>invasivness</a:t>
              </a:r>
              <a:endParaRPr lang="de-AT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A7869B78-2E7E-4FEC-A0F8-D29C6F31B773}"/>
              </a:ext>
            </a:extLst>
          </p:cNvPr>
          <p:cNvGrpSpPr/>
          <p:nvPr/>
        </p:nvGrpSpPr>
        <p:grpSpPr>
          <a:xfrm>
            <a:off x="4328431" y="1665501"/>
            <a:ext cx="3080638" cy="3080638"/>
            <a:chOff x="4302623" y="2127271"/>
            <a:chExt cx="3080638" cy="3080638"/>
          </a:xfrm>
        </p:grpSpPr>
        <p:sp>
          <p:nvSpPr>
            <p:cNvPr id="18" name="Bogen 17">
              <a:extLst>
                <a:ext uri="{FF2B5EF4-FFF2-40B4-BE49-F238E27FC236}">
                  <a16:creationId xmlns:a16="http://schemas.microsoft.com/office/drawing/2014/main" id="{EB5DF29E-43D5-4093-B2DF-8742415ADA1C}"/>
                </a:ext>
              </a:extLst>
            </p:cNvPr>
            <p:cNvSpPr>
              <a:spLocks noChangeAspect="1"/>
            </p:cNvSpPr>
            <p:nvPr/>
          </p:nvSpPr>
          <p:spPr>
            <a:xfrm rot="16419876">
              <a:off x="4302623" y="2127271"/>
              <a:ext cx="3080638" cy="3080638"/>
            </a:xfrm>
            <a:prstGeom prst="arc">
              <a:avLst>
                <a:gd name="adj1" fmla="val 14454890"/>
                <a:gd name="adj2" fmla="val 17855344"/>
              </a:avLst>
            </a:prstGeom>
            <a:ln w="59690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3B1F685A-9087-4D2B-B933-1B4949834344}"/>
                </a:ext>
              </a:extLst>
            </p:cNvPr>
            <p:cNvSpPr txBox="1">
              <a:spLocks noChangeAspect="1"/>
            </p:cNvSpPr>
            <p:nvPr/>
          </p:nvSpPr>
          <p:spPr>
            <a:xfrm rot="153174">
              <a:off x="4304262" y="2403168"/>
              <a:ext cx="2520000" cy="2510362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>
                  <a:gd name="adj" fmla="val 7013624"/>
                </a:avLst>
              </a:prstTxWarp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de-AT" sz="2000" b="1" dirty="0">
                  <a:solidFill>
                    <a:schemeClr val="bg1"/>
                  </a:solidFill>
                </a:rPr>
                <a:t>Lung </a:t>
              </a:r>
              <a:r>
                <a:rPr lang="de-AT" sz="2000" b="1" dirty="0" err="1">
                  <a:solidFill>
                    <a:schemeClr val="bg1"/>
                  </a:solidFill>
                </a:rPr>
                <a:t>fibrosis</a:t>
              </a:r>
              <a:endParaRPr lang="de-AT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Textfeld 66">
            <a:extLst>
              <a:ext uri="{FF2B5EF4-FFF2-40B4-BE49-F238E27FC236}">
                <a16:creationId xmlns:a16="http://schemas.microsoft.com/office/drawing/2014/main" id="{94741F17-E47E-4FC9-AB9E-4526E2CD187B}"/>
              </a:ext>
            </a:extLst>
          </p:cNvPr>
          <p:cNvSpPr txBox="1"/>
          <p:nvPr/>
        </p:nvSpPr>
        <p:spPr>
          <a:xfrm>
            <a:off x="2857903" y="26323"/>
            <a:ext cx="55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E30613"/>
                </a:solidFill>
                <a:latin typeface="+mj-lt"/>
                <a:ea typeface="+mj-ea"/>
              </a:rPr>
              <a:t>Эффекты Церебролизина</a:t>
            </a:r>
            <a:endParaRPr lang="de-AT" sz="3600" b="1" dirty="0">
              <a:solidFill>
                <a:srgbClr val="E30613"/>
              </a:solidFill>
              <a:latin typeface="+mj-lt"/>
              <a:ea typeface="+mj-ea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E8BAC9D-0923-4187-8D6A-16BF6E526BD3}"/>
              </a:ext>
            </a:extLst>
          </p:cNvPr>
          <p:cNvGrpSpPr/>
          <p:nvPr/>
        </p:nvGrpSpPr>
        <p:grpSpPr>
          <a:xfrm>
            <a:off x="3759826" y="1053361"/>
            <a:ext cx="4176000" cy="4176000"/>
            <a:chOff x="3734018" y="1261131"/>
            <a:chExt cx="4176000" cy="4176000"/>
          </a:xfrm>
        </p:grpSpPr>
        <p:sp>
          <p:nvSpPr>
            <p:cNvPr id="56" name="Bogen 55">
              <a:extLst>
                <a:ext uri="{FF2B5EF4-FFF2-40B4-BE49-F238E27FC236}">
                  <a16:creationId xmlns:a16="http://schemas.microsoft.com/office/drawing/2014/main" id="{8A293534-77BD-4E7E-BC59-44C6560E3615}"/>
                </a:ext>
              </a:extLst>
            </p:cNvPr>
            <p:cNvSpPr>
              <a:spLocks noChangeAspect="1"/>
            </p:cNvSpPr>
            <p:nvPr/>
          </p:nvSpPr>
          <p:spPr>
            <a:xfrm rot="1740637">
              <a:off x="3734018" y="1261131"/>
              <a:ext cx="4176000" cy="4176000"/>
            </a:xfrm>
            <a:prstGeom prst="arc">
              <a:avLst>
                <a:gd name="adj1" fmla="val 14522310"/>
                <a:gd name="adj2" fmla="val 17989642"/>
              </a:avLst>
            </a:prstGeom>
            <a:ln w="685800">
              <a:solidFill>
                <a:srgbClr val="E30613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DBA81903-ABA8-41AC-849F-CA0B9D739D3B}"/>
                </a:ext>
              </a:extLst>
            </p:cNvPr>
            <p:cNvSpPr txBox="1">
              <a:spLocks noChangeAspect="1"/>
            </p:cNvSpPr>
            <p:nvPr/>
          </p:nvSpPr>
          <p:spPr>
            <a:xfrm rot="7253927">
              <a:off x="5595460" y="1195373"/>
              <a:ext cx="1489403" cy="2490834"/>
            </a:xfrm>
            <a:prstGeom prst="rect">
              <a:avLst/>
            </a:prstGeom>
            <a:noFill/>
          </p:spPr>
          <p:txBody>
            <a:bodyPr wrap="square" lIns="0" rIns="0" rtlCol="0">
              <a:prstTxWarp prst="textCircle">
                <a:avLst>
                  <a:gd name="adj" fmla="val 412522"/>
                </a:avLst>
              </a:prstTxWarp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Подавление 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выброса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цитокинов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B2B781A3-D8E7-4BDE-AA03-B5266F298437}"/>
              </a:ext>
            </a:extLst>
          </p:cNvPr>
          <p:cNvGrpSpPr/>
          <p:nvPr/>
        </p:nvGrpSpPr>
        <p:grpSpPr>
          <a:xfrm>
            <a:off x="3772139" y="1103530"/>
            <a:ext cx="4176000" cy="4176000"/>
            <a:chOff x="3746331" y="1311300"/>
            <a:chExt cx="4176000" cy="4176000"/>
          </a:xfrm>
        </p:grpSpPr>
        <p:sp>
          <p:nvSpPr>
            <p:cNvPr id="66" name="Bogen 65">
              <a:extLst>
                <a:ext uri="{FF2B5EF4-FFF2-40B4-BE49-F238E27FC236}">
                  <a16:creationId xmlns:a16="http://schemas.microsoft.com/office/drawing/2014/main" id="{80BDBA76-5E54-4C16-8B98-8BD617A7631D}"/>
                </a:ext>
              </a:extLst>
            </p:cNvPr>
            <p:cNvSpPr>
              <a:spLocks noChangeAspect="1"/>
            </p:cNvSpPr>
            <p:nvPr/>
          </p:nvSpPr>
          <p:spPr>
            <a:xfrm rot="8628548">
              <a:off x="3746331" y="1311300"/>
              <a:ext cx="4176000" cy="4176000"/>
            </a:xfrm>
            <a:prstGeom prst="arc">
              <a:avLst>
                <a:gd name="adj1" fmla="val 14535832"/>
                <a:gd name="adj2" fmla="val 18287133"/>
              </a:avLst>
            </a:prstGeom>
            <a:ln w="685800">
              <a:solidFill>
                <a:srgbClr val="E30613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2B0F1D0D-D70D-43B9-83BD-344833DD3A49}"/>
                </a:ext>
              </a:extLst>
            </p:cNvPr>
            <p:cNvSpPr txBox="1">
              <a:spLocks noChangeAspect="1"/>
            </p:cNvSpPr>
            <p:nvPr/>
          </p:nvSpPr>
          <p:spPr>
            <a:xfrm rot="14184724">
              <a:off x="5738045" y="3145506"/>
              <a:ext cx="1489403" cy="2490834"/>
            </a:xfrm>
            <a:prstGeom prst="rect">
              <a:avLst/>
            </a:prstGeom>
            <a:noFill/>
          </p:spPr>
          <p:txBody>
            <a:bodyPr wrap="square" lIns="0" rIns="0" rtlCol="0">
              <a:prstTxWarp prst="textCircle">
                <a:avLst>
                  <a:gd name="adj" fmla="val 412522"/>
                </a:avLst>
              </a:prstTxWarp>
              <a:spAutoFit/>
            </a:bodyPr>
            <a:lstStyle/>
            <a:p>
              <a:pPr algn="ctr">
                <a:lnSpc>
                  <a:spcPts val="2000"/>
                </a:lnSpc>
              </a:pPr>
              <a:br>
                <a:rPr lang="de-AT" sz="2100" b="1" dirty="0">
                  <a:solidFill>
                    <a:schemeClr val="bg1"/>
                  </a:solidFill>
                </a:rPr>
              </a:br>
              <a:r>
                <a:rPr lang="de-AT" sz="2100" b="1" dirty="0">
                  <a:solidFill>
                    <a:schemeClr val="bg1"/>
                  </a:solidFill>
                </a:rPr>
                <a:t> </a:t>
              </a:r>
              <a:r>
                <a:rPr lang="ru-RU" sz="1600" b="1" dirty="0">
                  <a:solidFill>
                    <a:schemeClr val="bg1"/>
                  </a:solidFill>
                </a:rPr>
                <a:t>Уменьшение когнитивных </a:t>
              </a:r>
            </a:p>
            <a:p>
              <a:pPr algn="ctr">
                <a:lnSpc>
                  <a:spcPts val="2000"/>
                </a:lnSpc>
              </a:pPr>
              <a:r>
                <a:rPr lang="ru-RU" sz="1600" b="1" dirty="0">
                  <a:solidFill>
                    <a:schemeClr val="bg1"/>
                  </a:solidFill>
                </a:rPr>
                <a:t>нарушений</a:t>
              </a:r>
              <a:endParaRPr lang="de-AT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52B4BA9-DDFC-4A62-ACAF-3B0697E5A101}"/>
              </a:ext>
            </a:extLst>
          </p:cNvPr>
          <p:cNvGrpSpPr/>
          <p:nvPr/>
        </p:nvGrpSpPr>
        <p:grpSpPr>
          <a:xfrm>
            <a:off x="3798657" y="1063632"/>
            <a:ext cx="4176000" cy="4176000"/>
            <a:chOff x="3752938" y="1278590"/>
            <a:chExt cx="4176000" cy="4176000"/>
          </a:xfrm>
        </p:grpSpPr>
        <p:sp>
          <p:nvSpPr>
            <p:cNvPr id="57" name="Bogen 56">
              <a:extLst>
                <a:ext uri="{FF2B5EF4-FFF2-40B4-BE49-F238E27FC236}">
                  <a16:creationId xmlns:a16="http://schemas.microsoft.com/office/drawing/2014/main" id="{8975F463-AC22-43C0-B2F0-E1FE310E2E32}"/>
                </a:ext>
              </a:extLst>
            </p:cNvPr>
            <p:cNvSpPr>
              <a:spLocks noChangeAspect="1"/>
            </p:cNvSpPr>
            <p:nvPr/>
          </p:nvSpPr>
          <p:spPr>
            <a:xfrm rot="5205112">
              <a:off x="3752938" y="1278590"/>
              <a:ext cx="4176000" cy="4176000"/>
            </a:xfrm>
            <a:prstGeom prst="arc">
              <a:avLst>
                <a:gd name="adj1" fmla="val 14522310"/>
                <a:gd name="adj2" fmla="val 17956653"/>
              </a:avLst>
            </a:prstGeom>
            <a:ln w="685800">
              <a:solidFill>
                <a:srgbClr val="E30613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3A9F2844-7491-433B-85F1-7E2FC583608F}"/>
                </a:ext>
              </a:extLst>
            </p:cNvPr>
            <p:cNvSpPr txBox="1">
              <a:spLocks noChangeAspect="1"/>
            </p:cNvSpPr>
            <p:nvPr/>
          </p:nvSpPr>
          <p:spPr>
            <a:xfrm rot="10800000">
              <a:off x="6153631" y="2121172"/>
              <a:ext cx="1489403" cy="2490834"/>
            </a:xfrm>
            <a:prstGeom prst="rect">
              <a:avLst/>
            </a:prstGeom>
            <a:noFill/>
          </p:spPr>
          <p:txBody>
            <a:bodyPr wrap="square" lIns="0" rIns="0" rtlCol="0">
              <a:prstTxWarp prst="textCircle">
                <a:avLst>
                  <a:gd name="adj" fmla="val 412522"/>
                </a:avLst>
              </a:prstTxWarp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ru-RU" b="1" dirty="0">
                  <a:solidFill>
                    <a:schemeClr val="bg1"/>
                  </a:solidFill>
                </a:rPr>
                <a:t>Б</a:t>
              </a:r>
              <a:r>
                <a:rPr lang="ru-RU" sz="1600" b="1" dirty="0">
                  <a:solidFill>
                    <a:schemeClr val="bg1"/>
                  </a:solidFill>
                </a:rPr>
                <a:t>лагоприятные</a:t>
              </a:r>
            </a:p>
            <a:p>
              <a:pPr algn="ctr">
                <a:lnSpc>
                  <a:spcPts val="2000"/>
                </a:lnSpc>
              </a:pPr>
              <a:r>
                <a:rPr lang="ru-RU" sz="1600" b="1" dirty="0">
                  <a:solidFill>
                    <a:schemeClr val="bg1"/>
                  </a:solidFill>
                </a:rPr>
                <a:t>Эффекты при</a:t>
              </a:r>
            </a:p>
            <a:p>
              <a:pPr algn="ctr">
                <a:lnSpc>
                  <a:spcPts val="2000"/>
                </a:lnSpc>
              </a:pPr>
              <a:r>
                <a:rPr lang="ru-RU" sz="1600" b="1" dirty="0">
                  <a:solidFill>
                    <a:schemeClr val="bg1"/>
                  </a:solidFill>
                </a:rPr>
                <a:t> инсульте</a:t>
              </a: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0F94F37A-B7D9-4FBA-8756-83929BDC6742}"/>
              </a:ext>
            </a:extLst>
          </p:cNvPr>
          <p:cNvGrpSpPr/>
          <p:nvPr/>
        </p:nvGrpSpPr>
        <p:grpSpPr>
          <a:xfrm>
            <a:off x="3740099" y="1101455"/>
            <a:ext cx="4176000" cy="4176000"/>
            <a:chOff x="3714291" y="1309225"/>
            <a:chExt cx="4176000" cy="4176000"/>
          </a:xfrm>
        </p:grpSpPr>
        <p:sp>
          <p:nvSpPr>
            <p:cNvPr id="65" name="Bogen 64">
              <a:extLst>
                <a:ext uri="{FF2B5EF4-FFF2-40B4-BE49-F238E27FC236}">
                  <a16:creationId xmlns:a16="http://schemas.microsoft.com/office/drawing/2014/main" id="{CF2CADF2-874C-42F7-A0CF-B2B4BA764A52}"/>
                </a:ext>
              </a:extLst>
            </p:cNvPr>
            <p:cNvSpPr>
              <a:spLocks noChangeAspect="1"/>
            </p:cNvSpPr>
            <p:nvPr/>
          </p:nvSpPr>
          <p:spPr>
            <a:xfrm rot="12731466">
              <a:off x="3714291" y="1309225"/>
              <a:ext cx="4176000" cy="4176000"/>
            </a:xfrm>
            <a:prstGeom prst="arc">
              <a:avLst>
                <a:gd name="adj1" fmla="val 14190452"/>
                <a:gd name="adj2" fmla="val 18035060"/>
              </a:avLst>
            </a:prstGeom>
            <a:ln w="685800">
              <a:solidFill>
                <a:srgbClr val="E30613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B04BA803-14E8-4B5B-A03F-55331B344DE6}"/>
                </a:ext>
              </a:extLst>
            </p:cNvPr>
            <p:cNvSpPr txBox="1">
              <a:spLocks noChangeAspect="1"/>
            </p:cNvSpPr>
            <p:nvPr/>
          </p:nvSpPr>
          <p:spPr>
            <a:xfrm rot="18285427">
              <a:off x="4533356" y="3072631"/>
              <a:ext cx="1489403" cy="2490834"/>
            </a:xfrm>
            <a:prstGeom prst="rect">
              <a:avLst/>
            </a:prstGeom>
            <a:noFill/>
          </p:spPr>
          <p:txBody>
            <a:bodyPr wrap="square" lIns="0" rIns="0" rtlCol="0">
              <a:prstTxWarp prst="textCircle">
                <a:avLst>
                  <a:gd name="adj" fmla="val 412522"/>
                </a:avLst>
              </a:prstTxWarp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ru-RU" sz="1600" b="1" dirty="0">
                  <a:solidFill>
                    <a:schemeClr val="bg1"/>
                  </a:solidFill>
                </a:rPr>
                <a:t>Уменьшение</a:t>
              </a:r>
            </a:p>
            <a:p>
              <a:pPr algn="ctr">
                <a:lnSpc>
                  <a:spcPts val="2000"/>
                </a:lnSpc>
              </a:pPr>
              <a:r>
                <a:rPr lang="ru-RU" sz="1600" b="1" dirty="0">
                  <a:solidFill>
                    <a:schemeClr val="bg1"/>
                  </a:solidFill>
                </a:rPr>
                <a:t>неврологических </a:t>
              </a:r>
            </a:p>
            <a:p>
              <a:pPr algn="ctr">
                <a:lnSpc>
                  <a:spcPts val="2000"/>
                </a:lnSpc>
              </a:pPr>
              <a:r>
                <a:rPr lang="ru-RU" sz="1600" b="1" dirty="0">
                  <a:solidFill>
                    <a:schemeClr val="bg1"/>
                  </a:solidFill>
                </a:rPr>
                <a:t>повреждений</a:t>
              </a:r>
              <a:endParaRPr lang="de-AT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73B57CA-92DD-40CC-AEED-61C9005CB6A9}"/>
              </a:ext>
            </a:extLst>
          </p:cNvPr>
          <p:cNvGrpSpPr/>
          <p:nvPr/>
        </p:nvGrpSpPr>
        <p:grpSpPr>
          <a:xfrm>
            <a:off x="3713265" y="1047637"/>
            <a:ext cx="4195050" cy="4210457"/>
            <a:chOff x="3706507" y="1278590"/>
            <a:chExt cx="4176000" cy="4176000"/>
          </a:xfrm>
        </p:grpSpPr>
        <p:sp>
          <p:nvSpPr>
            <p:cNvPr id="64" name="Bogen 63">
              <a:extLst>
                <a:ext uri="{FF2B5EF4-FFF2-40B4-BE49-F238E27FC236}">
                  <a16:creationId xmlns:a16="http://schemas.microsoft.com/office/drawing/2014/main" id="{3BBB97C2-5A9E-412B-945B-C98B7EBC0FF4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706507" y="1278590"/>
              <a:ext cx="4176000" cy="4176000"/>
            </a:xfrm>
            <a:prstGeom prst="arc">
              <a:avLst>
                <a:gd name="adj1" fmla="val 14564561"/>
                <a:gd name="adj2" fmla="val 18073913"/>
              </a:avLst>
            </a:prstGeom>
            <a:ln w="685800">
              <a:solidFill>
                <a:srgbClr val="E30613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101AD5F7-1AE4-4AB7-83F4-D0B3E4E9A9A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994536" y="2058540"/>
              <a:ext cx="1489403" cy="2490834"/>
            </a:xfrm>
            <a:prstGeom prst="rect">
              <a:avLst/>
            </a:prstGeom>
            <a:noFill/>
          </p:spPr>
          <p:txBody>
            <a:bodyPr wrap="square" lIns="0" rIns="0" rtlCol="0">
              <a:prstTxWarp prst="textCircle">
                <a:avLst>
                  <a:gd name="adj" fmla="val 412522"/>
                </a:avLst>
              </a:prstTxWarp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ru-RU" b="1" dirty="0">
                  <a:solidFill>
                    <a:schemeClr val="bg1"/>
                  </a:solidFill>
                </a:rPr>
                <a:t>У</a:t>
              </a:r>
              <a:r>
                <a:rPr lang="ru-RU" sz="1600" b="1" dirty="0">
                  <a:solidFill>
                    <a:schemeClr val="bg1"/>
                  </a:solidFill>
                </a:rPr>
                <a:t>меньшение </a:t>
              </a:r>
            </a:p>
            <a:p>
              <a:pPr algn="ctr">
                <a:lnSpc>
                  <a:spcPts val="2000"/>
                </a:lnSpc>
              </a:pPr>
              <a:r>
                <a:rPr lang="ru-RU" sz="1600" b="1" dirty="0">
                  <a:solidFill>
                    <a:schemeClr val="bg1"/>
                  </a:solidFill>
                </a:rPr>
                <a:t>развития </a:t>
              </a:r>
            </a:p>
            <a:p>
              <a:pPr algn="ctr">
                <a:lnSpc>
                  <a:spcPts val="2000"/>
                </a:lnSpc>
              </a:pPr>
              <a:r>
                <a:rPr lang="ru-RU" sz="1600" b="1" dirty="0">
                  <a:solidFill>
                    <a:schemeClr val="bg1"/>
                  </a:solidFill>
                </a:rPr>
                <a:t>Фиброза лёгких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8C62F06-1BF0-495C-9909-43D8E6FF23D3}"/>
              </a:ext>
            </a:extLst>
          </p:cNvPr>
          <p:cNvGrpSpPr/>
          <p:nvPr/>
        </p:nvGrpSpPr>
        <p:grpSpPr>
          <a:xfrm>
            <a:off x="3716743" y="1030094"/>
            <a:ext cx="4176000" cy="4176000"/>
            <a:chOff x="3702268" y="1267481"/>
            <a:chExt cx="4176000" cy="4176000"/>
          </a:xfrm>
        </p:grpSpPr>
        <p:sp>
          <p:nvSpPr>
            <p:cNvPr id="54" name="Bogen 53">
              <a:extLst>
                <a:ext uri="{FF2B5EF4-FFF2-40B4-BE49-F238E27FC236}">
                  <a16:creationId xmlns:a16="http://schemas.microsoft.com/office/drawing/2014/main" id="{3BDED04F-B407-4CD6-B627-17C47A98BA67}"/>
                </a:ext>
              </a:extLst>
            </p:cNvPr>
            <p:cNvSpPr>
              <a:spLocks noChangeAspect="1"/>
            </p:cNvSpPr>
            <p:nvPr/>
          </p:nvSpPr>
          <p:spPr>
            <a:xfrm rot="19790840">
              <a:off x="3702268" y="1267481"/>
              <a:ext cx="4176000" cy="4176000"/>
            </a:xfrm>
            <a:prstGeom prst="arc">
              <a:avLst>
                <a:gd name="adj1" fmla="val 14522310"/>
                <a:gd name="adj2" fmla="val 18073913"/>
              </a:avLst>
            </a:prstGeom>
            <a:ln w="685800">
              <a:solidFill>
                <a:srgbClr val="E30613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ADD1BE9F-889B-45A0-BF0D-AADC0DDBFD45}"/>
                </a:ext>
              </a:extLst>
            </p:cNvPr>
            <p:cNvSpPr txBox="1">
              <a:spLocks noChangeAspect="1"/>
            </p:cNvSpPr>
            <p:nvPr/>
          </p:nvSpPr>
          <p:spPr>
            <a:xfrm rot="3743872">
              <a:off x="4617285" y="1099488"/>
              <a:ext cx="1439114" cy="2490834"/>
            </a:xfrm>
            <a:prstGeom prst="rect">
              <a:avLst/>
            </a:prstGeom>
            <a:noFill/>
          </p:spPr>
          <p:txBody>
            <a:bodyPr wrap="square" lIns="0" rIns="0" rtlCol="0">
              <a:prstTxWarp prst="textCircle">
                <a:avLst>
                  <a:gd name="adj" fmla="val 412522"/>
                </a:avLst>
              </a:prstTxWarp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Подавление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репликации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вируса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04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E6464D-61D4-4332-81E4-DB95517DD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321A9A41-E136-4EDF-AD79-061E74D085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966425"/>
              </p:ext>
            </p:extLst>
          </p:nvPr>
        </p:nvGraphicFramePr>
        <p:xfrm>
          <a:off x="28567" y="223838"/>
          <a:ext cx="12134866" cy="7048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009">
                  <a:extLst>
                    <a:ext uri="{9D8B030D-6E8A-4147-A177-3AD203B41FA5}">
                      <a16:colId xmlns:a16="http://schemas.microsoft.com/office/drawing/2014/main" val="3674450969"/>
                    </a:ext>
                  </a:extLst>
                </a:gridCol>
                <a:gridCol w="2191254">
                  <a:extLst>
                    <a:ext uri="{9D8B030D-6E8A-4147-A177-3AD203B41FA5}">
                      <a16:colId xmlns:a16="http://schemas.microsoft.com/office/drawing/2014/main" val="3053757375"/>
                    </a:ext>
                  </a:extLst>
                </a:gridCol>
                <a:gridCol w="3100310">
                  <a:extLst>
                    <a:ext uri="{9D8B030D-6E8A-4147-A177-3AD203B41FA5}">
                      <a16:colId xmlns:a16="http://schemas.microsoft.com/office/drawing/2014/main" val="2115777656"/>
                    </a:ext>
                  </a:extLst>
                </a:gridCol>
                <a:gridCol w="2055950">
                  <a:extLst>
                    <a:ext uri="{9D8B030D-6E8A-4147-A177-3AD203B41FA5}">
                      <a16:colId xmlns:a16="http://schemas.microsoft.com/office/drawing/2014/main" val="3843149376"/>
                    </a:ext>
                  </a:extLst>
                </a:gridCol>
                <a:gridCol w="3360343">
                  <a:extLst>
                    <a:ext uri="{9D8B030D-6E8A-4147-A177-3AD203B41FA5}">
                      <a16:colId xmlns:a16="http://schemas.microsoft.com/office/drawing/2014/main" val="3757619268"/>
                    </a:ext>
                  </a:extLst>
                </a:gridCol>
              </a:tblGrid>
              <a:tr h="385268">
                <a:tc>
                  <a:txBody>
                    <a:bodyPr/>
                    <a:lstStyle/>
                    <a:p>
                      <a:endParaRPr lang="en-US" sz="1800" noProof="0" dirty="0"/>
                    </a:p>
                  </a:txBody>
                  <a:tcPr marL="80369" marR="80369" marT="40180" marB="40180"/>
                </a:tc>
                <a:tc gridSpan="2">
                  <a:txBody>
                    <a:bodyPr/>
                    <a:lstStyle/>
                    <a:p>
                      <a:r>
                        <a:rPr lang="ru-RU" sz="1800" noProof="0" dirty="0"/>
                        <a:t>Осложнения при </a:t>
                      </a:r>
                      <a:r>
                        <a:rPr lang="en-US" sz="1800" noProof="0" dirty="0"/>
                        <a:t>COVID-19</a:t>
                      </a:r>
                    </a:p>
                  </a:txBody>
                  <a:tcPr marL="91972" marR="91972" marT="45986" marB="45986"/>
                </a:tc>
                <a:tc hMerge="1"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noProof="0" dirty="0"/>
                        <a:t>Эффекты</a:t>
                      </a:r>
                      <a:r>
                        <a:rPr lang="ru-RU" sz="1800" baseline="0" noProof="0" dirty="0"/>
                        <a:t> </a:t>
                      </a:r>
                      <a:r>
                        <a:rPr lang="ru-RU" sz="1800" baseline="0" noProof="0" dirty="0" err="1"/>
                        <a:t>Церебролизина</a:t>
                      </a:r>
                      <a:endParaRPr lang="en-US" sz="1800" noProof="0" dirty="0"/>
                    </a:p>
                  </a:txBody>
                  <a:tcPr marL="91972" marR="91972" marT="45986" marB="45986"/>
                </a:tc>
                <a:tc hMerge="1"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497586"/>
                  </a:ext>
                </a:extLst>
              </a:tr>
              <a:tr h="1289711">
                <a:tc>
                  <a:txBody>
                    <a:bodyPr/>
                    <a:lstStyle/>
                    <a:p>
                      <a:r>
                        <a:rPr lang="ru-RU" sz="1600" noProof="0" dirty="0">
                          <a:solidFill>
                            <a:srgbClr val="FF0000"/>
                          </a:solidFill>
                        </a:rPr>
                        <a:t>Выброс</a:t>
                      </a:r>
                      <a:r>
                        <a:rPr lang="ru-RU" sz="1600" baseline="0" noProof="0" dirty="0">
                          <a:solidFill>
                            <a:srgbClr val="FF0000"/>
                          </a:solidFill>
                        </a:rPr>
                        <a:t> цитокинов</a:t>
                      </a:r>
                      <a:endParaRPr lang="en-US" sz="160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80369" marR="80369" marT="40180" marB="4018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lang="ru-RU" sz="11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</a:t>
                      </a:r>
                      <a:r>
                        <a:rPr lang="ru-RU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ациентов</a:t>
                      </a:r>
                      <a:r>
                        <a:rPr lang="ru-RU" sz="11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тяжелой клинической картиной</a:t>
                      </a: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иммунная</a:t>
                      </a:r>
                      <a:r>
                        <a:rPr lang="ru-RU" sz="11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система может остро реагировать</a:t>
                      </a: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ru-RU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усиливаются</a:t>
                      </a:r>
                      <a:r>
                        <a:rPr lang="ru-RU" sz="11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воспалительные процессы</a:t>
                      </a:r>
                      <a:endParaRPr lang="en-US" sz="11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369" marR="80369" marT="40180" marB="4018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Вирус связывается с ферментом АПФ2, проникая в эпителий респираторного тракта и сосудов, вызывает «цитокиновый шторм», усиливая проницаемость сосудистой стенки, отек, запуская каскад гиперкоагуляции</a:t>
                      </a:r>
                      <a:endParaRPr lang="en-US" sz="11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369" marR="80369" marT="40180" marB="4018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1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Церебролизин</a:t>
                      </a:r>
                      <a:r>
                        <a:rPr lang="ru-RU" sz="11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подавляет </a:t>
                      </a:r>
                      <a:r>
                        <a:rPr lang="ru-RU" sz="11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выброс цитокинов несколькими способами</a:t>
                      </a:r>
                      <a:endParaRPr lang="en-US" sz="11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369" marR="80369" marT="40180" marB="40180"/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FontTx/>
                        <a:buChar char="-"/>
                      </a:pPr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Церебролизин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снижает уровень </a:t>
                      </a:r>
                      <a:r>
                        <a:rPr lang="ru-RU" sz="11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провоспалительных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цитокинов</a:t>
                      </a:r>
                      <a:r>
                        <a:rPr lang="en-GB" sz="1100" b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(TNF-alpha, MIP1alpha, IL-2, CCL5 and Cxcl10)</a:t>
                      </a:r>
                      <a:endParaRPr lang="en-GB" sz="11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457200" rtl="0" eaLnBrk="1" latinLnBrk="0" hangingPunct="1">
                        <a:buFontTx/>
                        <a:buChar char="-"/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Повышает</a:t>
                      </a:r>
                      <a:r>
                        <a:rPr lang="ru-RU" sz="11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уровень противовоспалительных цитокинов и нейротрофических факторов</a:t>
                      </a:r>
                      <a:r>
                        <a:rPr lang="en-GB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</a:t>
                      </a:r>
                      <a:r>
                        <a:rPr lang="en-GB" sz="1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L-10, Gro alpha, CXCL1, CXCL12, NGF, IGF-1, BDNF and VEGF)</a:t>
                      </a:r>
                    </a:p>
                    <a:p>
                      <a:pPr marL="171450" indent="-171450" algn="l" defTabSz="457200" rtl="0" eaLnBrk="1" latinLnBrk="0" hangingPunct="1">
                        <a:buFontTx/>
                        <a:buChar char="-"/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Снижает</a:t>
                      </a:r>
                      <a:r>
                        <a:rPr lang="ru-RU" sz="11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регуляцию </a:t>
                      </a:r>
                      <a:r>
                        <a:rPr lang="ru-RU" sz="11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провоспалительных</a:t>
                      </a:r>
                      <a:r>
                        <a:rPr lang="ru-RU" sz="11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цитокинов</a:t>
                      </a:r>
                      <a:r>
                        <a:rPr lang="en-GB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(IFN gamma, IL-12, IL-18 and IL-12p70)</a:t>
                      </a:r>
                      <a:endParaRPr lang="en-US" sz="1100" noProof="0" dirty="0"/>
                    </a:p>
                  </a:txBody>
                  <a:tcPr marL="80369" marR="80369" marT="40180" marB="40180"/>
                </a:tc>
                <a:extLst>
                  <a:ext uri="{0D108BD9-81ED-4DB2-BD59-A6C34878D82A}">
                    <a16:rowId xmlns:a16="http://schemas.microsoft.com/office/drawing/2014/main" val="4208811374"/>
                  </a:ext>
                </a:extLst>
              </a:tr>
              <a:tr h="968204">
                <a:tc>
                  <a:txBody>
                    <a:bodyPr/>
                    <a:lstStyle/>
                    <a:p>
                      <a:r>
                        <a:rPr lang="ru-RU" sz="1600" noProof="0" dirty="0">
                          <a:solidFill>
                            <a:srgbClr val="FF0000"/>
                          </a:solidFill>
                        </a:rPr>
                        <a:t>ОРДС</a:t>
                      </a:r>
                      <a:r>
                        <a:rPr lang="en-US" sz="1600" noProof="0" dirty="0">
                          <a:solidFill>
                            <a:srgbClr val="FF0000"/>
                          </a:solidFill>
                        </a:rPr>
                        <a:t> </a:t>
                      </a:r>
                      <a:br>
                        <a:rPr lang="en-US" sz="1600" noProof="0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000" i="1" noProof="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ru-RU" sz="1000" i="1" noProof="0" dirty="0">
                          <a:solidFill>
                            <a:srgbClr val="FF0000"/>
                          </a:solidFill>
                        </a:rPr>
                        <a:t>острый респираторный </a:t>
                      </a:r>
                      <a:r>
                        <a:rPr lang="ru-RU" sz="1000" i="1" noProof="0" dirty="0" err="1">
                          <a:solidFill>
                            <a:srgbClr val="FF0000"/>
                          </a:solidFill>
                        </a:rPr>
                        <a:t>дистресс</a:t>
                      </a:r>
                      <a:r>
                        <a:rPr lang="ru-RU" sz="1000" i="1" noProof="0" dirty="0">
                          <a:solidFill>
                            <a:srgbClr val="FF0000"/>
                          </a:solidFill>
                        </a:rPr>
                        <a:t>-синдром</a:t>
                      </a:r>
                      <a:r>
                        <a:rPr lang="en-US" sz="1000" i="1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000" i="1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80369" marR="80369" marT="40180" marB="4018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Пациенты</a:t>
                      </a:r>
                      <a:r>
                        <a:rPr lang="ru-RU" sz="11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нуждаются в инвазивной вентиляции лёгких в ОРИТ</a:t>
                      </a: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100" b="1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механическая вентиляция</a:t>
                      </a:r>
                      <a:endParaRPr lang="en-US" sz="11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369" marR="80369" marT="40180" marB="40180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Длительные</a:t>
                      </a:r>
                      <a:r>
                        <a:rPr lang="ru-RU" sz="11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когнитивные нарушения после критических состояний</a:t>
                      </a: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Пациенты</a:t>
                      </a:r>
                      <a:r>
                        <a:rPr lang="ru-RU" sz="11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ОРДС имеют высокий риск когнитивных нарушений и деменции</a:t>
                      </a:r>
                      <a:r>
                        <a:rPr lang="en-US" sz="11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зависимо от из возраста</a:t>
                      </a:r>
                      <a:endParaRPr lang="en-US" sz="11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369" marR="80369" marT="40180" marB="40180"/>
                </a:tc>
                <a:tc>
                  <a:txBody>
                    <a:bodyPr/>
                    <a:lstStyle/>
                    <a:p>
                      <a:r>
                        <a:rPr lang="ru-RU" sz="1100" b="0" noProof="0" dirty="0"/>
                        <a:t>Церебролизин</a:t>
                      </a:r>
                      <a:r>
                        <a:rPr lang="ru-RU" sz="1100" b="0" baseline="0" noProof="0" dirty="0"/>
                        <a:t> уменьшает когнитивные нарушения</a:t>
                      </a:r>
                      <a:endParaRPr lang="en-US" sz="1100" b="1" noProof="0" dirty="0"/>
                    </a:p>
                  </a:txBody>
                  <a:tcPr marL="80369" marR="80369" marT="40180" marB="40180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b="1" noProof="0" dirty="0"/>
                        <a:t>Уменьшает</a:t>
                      </a:r>
                      <a:r>
                        <a:rPr lang="ru-RU" sz="1100" b="1" baseline="0" noProof="0" dirty="0"/>
                        <a:t> симптомы деменции</a:t>
                      </a:r>
                      <a:endParaRPr lang="en-US" sz="1100" b="1" noProof="0" dirty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noProof="0" dirty="0"/>
                        <a:t>Снижает</a:t>
                      </a:r>
                      <a:r>
                        <a:rPr lang="ru-RU" sz="1100" baseline="0" noProof="0" dirty="0"/>
                        <a:t> депрессию</a:t>
                      </a:r>
                      <a:endParaRPr lang="en-US" sz="1100" noProof="0" dirty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noProof="0" dirty="0"/>
                        <a:t>Положительный</a:t>
                      </a:r>
                      <a:r>
                        <a:rPr lang="ru-RU" sz="1100" baseline="0" noProof="0" dirty="0"/>
                        <a:t> эффект при ПТСР</a:t>
                      </a:r>
                      <a:endParaRPr lang="en-US" sz="1100" noProof="0" dirty="0"/>
                    </a:p>
                  </a:txBody>
                  <a:tcPr marL="80369" marR="80369" marT="40180" marB="40180"/>
                </a:tc>
                <a:extLst>
                  <a:ext uri="{0D108BD9-81ED-4DB2-BD59-A6C34878D82A}">
                    <a16:rowId xmlns:a16="http://schemas.microsoft.com/office/drawing/2014/main" val="2704968604"/>
                  </a:ext>
                </a:extLst>
              </a:tr>
              <a:tr h="791378">
                <a:tc>
                  <a:txBody>
                    <a:bodyPr/>
                    <a:lstStyle/>
                    <a:p>
                      <a:r>
                        <a:rPr lang="ru-RU" sz="1600" noProof="0" dirty="0">
                          <a:solidFill>
                            <a:srgbClr val="FF0000"/>
                          </a:solidFill>
                        </a:rPr>
                        <a:t>Распространение</a:t>
                      </a:r>
                      <a:r>
                        <a:rPr lang="ru-RU" sz="1600" baseline="0" noProof="0" dirty="0">
                          <a:solidFill>
                            <a:srgbClr val="FF0000"/>
                          </a:solidFill>
                        </a:rPr>
                        <a:t> вируса</a:t>
                      </a:r>
                      <a:endParaRPr lang="en-US" sz="160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80369" marR="80369" marT="40180" marB="40180"/>
                </a:tc>
                <a:tc>
                  <a:txBody>
                    <a:bodyPr/>
                    <a:lstStyle/>
                    <a:p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Covid-19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вызывает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иммунный ответ, включающий повышенную регуляцию</a:t>
                      </a:r>
                      <a:r>
                        <a:rPr lang="en-GB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интерферона</a:t>
                      </a:r>
                      <a:r>
                        <a:rPr lang="ru-RU" sz="11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гамма</a:t>
                      </a:r>
                      <a:endParaRPr lang="en-US" sz="11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369" marR="80369" marT="40180" marB="4018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Повышенная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экспрессия интерферона гамма повышает уровень АПФ </a:t>
                      </a:r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клетках респиратороного эпителия и кровеносных сосудов</a:t>
                      </a:r>
                      <a:endParaRPr lang="en-US" sz="1100" kern="1200" baseline="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369" marR="80369" marT="40180" marB="40180"/>
                </a:tc>
                <a:tc>
                  <a:txBody>
                    <a:bodyPr/>
                    <a:lstStyle/>
                    <a:p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Церебролизин</a:t>
                      </a:r>
                      <a:r>
                        <a:rPr lang="ru-RU" sz="11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помогает как на ранних стадиях заболевания, </a:t>
                      </a:r>
                      <a:r>
                        <a:rPr lang="en-GB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</a:t>
                      </a:r>
                      <a:r>
                        <a:rPr lang="ru-RU" sz="11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на протяжении всего периода быстрого распространения вируса у пациента</a:t>
                      </a:r>
                      <a:endParaRPr lang="en-US" sz="11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369" marR="80369" marT="40180" marB="40180"/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FontTx/>
                        <a:buChar char="-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Снижает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повышенные уровни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интерферона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гамма и других </a:t>
                      </a:r>
                      <a:r>
                        <a:rPr lang="ru-RU" sz="11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провоспалительных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цитокинов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</a:p>
                    <a:p>
                      <a:pPr marL="171450" indent="-171450" algn="l" defTabSz="457200" rtl="0" eaLnBrk="1" latinLnBrk="0" hangingPunct="1">
                        <a:buFontTx/>
                        <a:buChar char="-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Понижает регуляцию АПФ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2 </a:t>
                      </a:r>
                    </a:p>
                    <a:p>
                      <a:pPr marL="171450" indent="-171450" algn="l" defTabSz="457200" rtl="0" eaLnBrk="1" latinLnBrk="0" hangingPunct="1">
                        <a:buFontTx/>
                        <a:buChar char="-"/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Подавляет</a:t>
                      </a:r>
                      <a:r>
                        <a:rPr lang="ru-RU" sz="11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репликацию</a:t>
                      </a:r>
                      <a:r>
                        <a:rPr lang="en-GB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Covid-19</a:t>
                      </a:r>
                      <a:endParaRPr lang="en-GB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369" marR="80369" marT="40180" marB="40180"/>
                </a:tc>
                <a:extLst>
                  <a:ext uri="{0D108BD9-81ED-4DB2-BD59-A6C34878D82A}">
                    <a16:rowId xmlns:a16="http://schemas.microsoft.com/office/drawing/2014/main" val="2177021281"/>
                  </a:ext>
                </a:extLst>
              </a:tr>
              <a:tr h="614552">
                <a:tc>
                  <a:txBody>
                    <a:bodyPr/>
                    <a:lstStyle/>
                    <a:p>
                      <a:r>
                        <a:rPr lang="ru-RU" sz="1600" noProof="0" dirty="0">
                          <a:solidFill>
                            <a:srgbClr val="FF0000"/>
                          </a:solidFill>
                        </a:rPr>
                        <a:t>Инсульт</a:t>
                      </a:r>
                      <a:endParaRPr lang="en-US" sz="160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80369" marR="80369" marT="40180" marB="40180"/>
                </a:tc>
                <a:tc>
                  <a:txBody>
                    <a:bodyPr/>
                    <a:lstStyle/>
                    <a:p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Covid-19 </a:t>
                      </a:r>
                      <a:r>
                        <a:rPr lang="ru-RU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способствует</a:t>
                      </a:r>
                      <a:r>
                        <a:rPr lang="ru-RU" sz="11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свёртыванию крови</a:t>
                      </a:r>
                      <a:endParaRPr lang="en-US" sz="1100" b="1" noProof="0" dirty="0"/>
                    </a:p>
                  </a:txBody>
                  <a:tcPr marL="80369" marR="80369" marT="40180" marB="4018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</a:t>
                      </a:r>
                      <a:r>
                        <a:rPr lang="ru-RU" sz="1100" b="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риска ишемического инсульта даже у молодых </a:t>
                      </a:r>
                      <a:r>
                        <a:rPr lang="ru-RU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пациентов</a:t>
                      </a: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100" noProof="0" dirty="0"/>
                    </a:p>
                  </a:txBody>
                  <a:tcPr marL="80369" marR="80369" marT="40180" marB="4018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1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Положительное</a:t>
                      </a:r>
                      <a:r>
                        <a:rPr lang="ru-RU" sz="1100" b="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воздействие на пациентов с инсультом</a:t>
                      </a:r>
                      <a:endParaRPr lang="en-US" sz="11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369" marR="80369" marT="40180" marB="40180"/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FontTx/>
                        <a:buChar char="-"/>
                      </a:pPr>
                      <a:r>
                        <a:rPr lang="ru-RU" sz="11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Быстрое</a:t>
                      </a:r>
                      <a:r>
                        <a:rPr lang="ru-RU" sz="1100" b="1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восстановление- до трёх недель после инсульта</a:t>
                      </a:r>
                      <a:endParaRPr lang="en-US" sz="11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457200" rtl="0" eaLnBrk="1" latinLnBrk="0" hangingPunct="1">
                        <a:buFontTx/>
                        <a:buChar char="-"/>
                      </a:pPr>
                      <a:r>
                        <a:rPr lang="ru-RU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Более</a:t>
                      </a:r>
                      <a:r>
                        <a:rPr lang="ru-RU" sz="11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эффективная ранняя реабилитация</a:t>
                      </a:r>
                      <a:endParaRPr lang="en-US" sz="11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457200" rtl="0" eaLnBrk="1" latinLnBrk="0" hangingPunct="1">
                        <a:buFontTx/>
                        <a:buChar char="-"/>
                      </a:pPr>
                      <a:r>
                        <a:rPr lang="ru-RU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Достоверное нижение</a:t>
                      </a:r>
                      <a:r>
                        <a:rPr lang="ru-RU" sz="11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смертности</a:t>
                      </a:r>
                      <a:endParaRPr lang="en-US" sz="11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369" marR="80369" marT="40180" marB="40180"/>
                </a:tc>
                <a:extLst>
                  <a:ext uri="{0D108BD9-81ED-4DB2-BD59-A6C34878D82A}">
                    <a16:rowId xmlns:a16="http://schemas.microsoft.com/office/drawing/2014/main" val="2283593208"/>
                  </a:ext>
                </a:extLst>
              </a:tr>
              <a:tr h="1145030">
                <a:tc>
                  <a:txBody>
                    <a:bodyPr/>
                    <a:lstStyle/>
                    <a:p>
                      <a:r>
                        <a:rPr lang="ru-RU" sz="1600" noProof="0" dirty="0">
                          <a:solidFill>
                            <a:srgbClr val="FF0000"/>
                          </a:solidFill>
                        </a:rPr>
                        <a:t>Фиброз</a:t>
                      </a:r>
                      <a:r>
                        <a:rPr lang="ru-RU" sz="1600" baseline="0" noProof="0" dirty="0">
                          <a:solidFill>
                            <a:srgbClr val="FF0000"/>
                          </a:solidFill>
                        </a:rPr>
                        <a:t> лёгких</a:t>
                      </a:r>
                      <a:endParaRPr lang="en-US" sz="160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80369" marR="80369" marT="40180" marB="4018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1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Повреждение</a:t>
                      </a:r>
                      <a:r>
                        <a:rPr lang="ru-RU" sz="1100" b="1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лёгких при механической вентиляции</a:t>
                      </a:r>
                      <a:endParaRPr lang="en-US" sz="11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369" marR="80369" marT="40180" marB="40180"/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FontTx/>
                        <a:buChar char="-"/>
                      </a:pPr>
                      <a:r>
                        <a:rPr lang="ru-RU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Разрушение</a:t>
                      </a:r>
                      <a:r>
                        <a:rPr lang="ru-RU" sz="11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структуры легочной ткани</a:t>
                      </a:r>
                      <a:endParaRPr lang="en-US" sz="11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457200" rtl="0" eaLnBrk="1" latinLnBrk="0" hangingPunct="1">
                        <a:buFontTx/>
                        <a:buChar char="-"/>
                      </a:pPr>
                      <a:r>
                        <a:rPr lang="ru-RU" sz="11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Вызывает</a:t>
                      </a:r>
                      <a:r>
                        <a:rPr lang="ru-RU" sz="1100" b="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легочное воспаление</a:t>
                      </a:r>
                      <a:endParaRPr lang="en-US" sz="11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457200" rtl="0" eaLnBrk="1" latinLnBrk="0" hangingPunct="1">
                        <a:buFontTx/>
                        <a:buChar char="-"/>
                      </a:pPr>
                      <a:r>
                        <a:rPr lang="ru-RU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Фиброз лёгких при образовании</a:t>
                      </a:r>
                      <a:r>
                        <a:rPr lang="ru-RU" sz="11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рубцов в процессе выздоровления</a:t>
                      </a:r>
                      <a:endParaRPr lang="en-US" sz="11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369" marR="80369" marT="40180" marB="4018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1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Церебролизин</a:t>
                      </a:r>
                      <a:r>
                        <a:rPr lang="ru-RU" sz="1100" b="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уменьшает развитие фиброза лёгких</a:t>
                      </a:r>
                      <a:endParaRPr lang="en-US" sz="11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369" marR="80369" marT="40180" marB="40180"/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FontTx/>
                        <a:buChar char="-"/>
                      </a:pPr>
                      <a:r>
                        <a:rPr lang="ru-RU" sz="110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Церебролизин</a:t>
                      </a:r>
                      <a:r>
                        <a:rPr lang="ru-RU" sz="11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активирует</a:t>
                      </a: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SHH </a:t>
                      </a: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</a:p>
                    <a:p>
                      <a:pPr marL="171450" indent="-171450" algn="l" defTabSz="457200" rtl="0" eaLnBrk="1" latinLnBrk="0" hangingPunct="1">
                        <a:buFontTx/>
                        <a:buChar char="-"/>
                      </a:pPr>
                      <a:r>
                        <a:rPr lang="en-US" sz="110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tPA</a:t>
                      </a: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активирует</a:t>
                      </a:r>
                      <a:r>
                        <a:rPr lang="ru-RU" sz="11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фибринолиз</a:t>
                      </a: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</a:p>
                    <a:p>
                      <a:pPr marL="171450" indent="-171450" algn="l" defTabSz="457200" rtl="0" eaLnBrk="1" latinLnBrk="0" hangingPunct="1">
                        <a:buFontTx/>
                        <a:buChar char="-"/>
                      </a:pPr>
                      <a:r>
                        <a:rPr lang="ru-RU" sz="11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Уменьшает</a:t>
                      </a:r>
                      <a:r>
                        <a:rPr lang="ru-RU" sz="1100" b="1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последствия фиброза лёгких</a:t>
                      </a:r>
                      <a:r>
                        <a:rPr lang="en-US" sz="11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</a:p>
                    <a:p>
                      <a:pPr marL="171450" indent="-171450" algn="l" defTabSz="457200" rtl="0" eaLnBrk="1" latinLnBrk="0" hangingPunct="1">
                        <a:buFontTx/>
                        <a:buChar char="-"/>
                      </a:pPr>
                      <a:r>
                        <a:rPr lang="ru-RU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Более</a:t>
                      </a:r>
                      <a:r>
                        <a:rPr lang="ru-RU" sz="11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того, </a:t>
                      </a: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SHH </a:t>
                      </a:r>
                      <a:r>
                        <a:rPr lang="ru-RU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индуцируется</a:t>
                      </a:r>
                      <a:r>
                        <a:rPr lang="ru-RU" sz="11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эндотелиальных клетках,</a:t>
                      </a: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способствуя растворению фибрина</a:t>
                      </a:r>
                      <a:endParaRPr lang="en-US" sz="11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369" marR="80369" marT="40180" marB="40180"/>
                </a:tc>
                <a:extLst>
                  <a:ext uri="{0D108BD9-81ED-4DB2-BD59-A6C34878D82A}">
                    <a16:rowId xmlns:a16="http://schemas.microsoft.com/office/drawing/2014/main" val="804063679"/>
                  </a:ext>
                </a:extLst>
              </a:tr>
              <a:tr h="1321856">
                <a:tc>
                  <a:txBody>
                    <a:bodyPr/>
                    <a:lstStyle/>
                    <a:p>
                      <a:r>
                        <a:rPr lang="ru-RU" sz="1600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Нейроинвазия</a:t>
                      </a:r>
                      <a:endParaRPr lang="en-US" sz="1600" kern="1200" noProof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369" marR="80369" marT="40180" marB="40180"/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Мишенью 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Covid-19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является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также </a:t>
                      </a:r>
                      <a:r>
                        <a:rPr lang="ru-RU" sz="11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Центральная нервная система</a:t>
                      </a:r>
                      <a:endParaRPr lang="en-US" sz="11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369" marR="80369" marT="40180" marB="4018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Tx/>
                        <a:buNone/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Неврологические</a:t>
                      </a:r>
                      <a:r>
                        <a:rPr lang="ru-RU" sz="11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симптомы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171450" indent="-171450" algn="l" defTabSz="457200" rtl="0" eaLnBrk="1" latinLnBrk="0" hangingPunct="1">
                        <a:buFontTx/>
                        <a:buChar char="-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Потеря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запаха и вкуса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457200" rtl="0" eaLnBrk="1" latinLnBrk="0" hangingPunct="1">
                        <a:buFontTx/>
                        <a:buChar char="-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Головная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боль, тошнота, рвота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457200" rtl="0" eaLnBrk="1" latinLnBrk="0" hangingPunct="1">
                        <a:buFontTx/>
                        <a:buChar char="-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Повреждение кардио-респираторного центра в стволе головного мозга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0369" marR="80369" marT="40180" marB="40180"/>
                </a:tc>
                <a:tc>
                  <a:txBody>
                    <a:bodyPr/>
                    <a:lstStyle/>
                    <a:p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Церебролизин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обладает способностью уменьшать неврологическое повреждение</a:t>
                      </a:r>
                      <a:r>
                        <a:rPr lang="en-GB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1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369" marR="80369" marT="40180" marB="40180"/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FontTx/>
                        <a:buChar char="-"/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Уменьшает</a:t>
                      </a:r>
                      <a:r>
                        <a:rPr lang="ru-RU" sz="11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нейровоспаление</a:t>
                      </a:r>
                      <a:r>
                        <a:rPr lang="en-GB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indent="-171450" algn="l" defTabSz="457200" rtl="0" eaLnBrk="1" latinLnBrk="0" hangingPunct="1">
                        <a:buFontTx/>
                        <a:buChar char="-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Одновременно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усиливает </a:t>
                      </a:r>
                      <a:r>
                        <a:rPr lang="ru-RU" sz="11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нейропластичность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1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нейрогенез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369" marR="80369" marT="40180" marB="40180"/>
                </a:tc>
                <a:extLst>
                  <a:ext uri="{0D108BD9-81ED-4DB2-BD59-A6C34878D82A}">
                    <a16:rowId xmlns:a16="http://schemas.microsoft.com/office/drawing/2014/main" val="3851050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109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C20854-BB62-4FF9-BA90-554A9A013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33" y="-249457"/>
            <a:ext cx="10845583" cy="1143000"/>
          </a:xfrm>
        </p:spPr>
        <p:txBody>
          <a:bodyPr/>
          <a:lstStyle/>
          <a:p>
            <a:r>
              <a:rPr lang="ru-UA" dirty="0"/>
              <a:t>Л</a:t>
            </a:r>
            <a:r>
              <a:rPr lang="uk-UA" dirty="0"/>
              <a:t>и</a:t>
            </a:r>
            <a:r>
              <a:rPr lang="ru-UA" dirty="0"/>
              <a:t>т</a:t>
            </a:r>
            <a:r>
              <a:rPr lang="uk-UA" dirty="0"/>
              <a:t>е</a:t>
            </a:r>
            <a:r>
              <a:rPr lang="ru-UA" dirty="0"/>
              <a:t>р</a:t>
            </a:r>
            <a:r>
              <a:rPr lang="uk-UA" dirty="0"/>
              <a:t>и</a:t>
            </a:r>
            <a:r>
              <a:rPr lang="ru-UA" dirty="0"/>
              <a:t>т</a:t>
            </a:r>
            <a:r>
              <a:rPr lang="uk-UA" dirty="0"/>
              <a:t>у</a:t>
            </a:r>
            <a:r>
              <a:rPr lang="ru-UA" dirty="0"/>
              <a:t>р</a:t>
            </a:r>
            <a:r>
              <a:rPr lang="uk-UA" dirty="0"/>
              <a:t>а</a:t>
            </a:r>
            <a:endParaRPr lang="de-AT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E1A01C87-C3CC-4884-8962-0B362CF727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220486"/>
              </p:ext>
            </p:extLst>
          </p:nvPr>
        </p:nvGraphicFramePr>
        <p:xfrm>
          <a:off x="801733" y="752208"/>
          <a:ext cx="10845800" cy="4426372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484155">
                  <a:extLst>
                    <a:ext uri="{9D8B030D-6E8A-4147-A177-3AD203B41FA5}">
                      <a16:colId xmlns:a16="http://schemas.microsoft.com/office/drawing/2014/main" val="197808859"/>
                    </a:ext>
                  </a:extLst>
                </a:gridCol>
                <a:gridCol w="10361645">
                  <a:extLst>
                    <a:ext uri="{9D8B030D-6E8A-4147-A177-3AD203B41FA5}">
                      <a16:colId xmlns:a16="http://schemas.microsoft.com/office/drawing/2014/main" val="3896696106"/>
                    </a:ext>
                  </a:extLst>
                </a:gridCol>
              </a:tblGrid>
              <a:tr h="379757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Poissy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J., et al., </a:t>
                      </a:r>
                      <a:r>
                        <a:rPr lang="en-GB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Pulmonary embolism in COVID-19 patients: awareness of an increased prevalence.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Circulation, 2020.</a:t>
                      </a:r>
                      <a:endParaRPr lang="de-A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009894"/>
                  </a:ext>
                </a:extLst>
              </a:tr>
              <a:tr h="476141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lok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F.A., et al.,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Confirmation of the high cumulative incidence of thrombotic complications in critically ill ICU patients with COVID-19: An updated analysis.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Thrombosis research, 2020.</a:t>
                      </a:r>
                      <a:endParaRPr lang="de-AT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204847"/>
                  </a:ext>
                </a:extLst>
              </a:tr>
              <a:tr h="399919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Oxley, T.J., et al.,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Large-Vessel Stroke as a Presenting Feature of Covid-19 in the Young.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New England Journal of Medicine, 2020.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382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(20): p. e60.</a:t>
                      </a:r>
                      <a:endParaRPr lang="de-AT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796121"/>
                  </a:ext>
                </a:extLst>
              </a:tr>
              <a:tr h="299697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Helms, J., et al., </a:t>
                      </a:r>
                      <a:r>
                        <a:rPr lang="en-GB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Neurologic Features in Severe SARS-CoV-2 Infection.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New England Journal of Medicine, 2020.</a:t>
                      </a:r>
                      <a:endParaRPr lang="de-A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039789"/>
                  </a:ext>
                </a:extLst>
              </a:tr>
              <a:tr h="476141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Bornstein, N.M., et al., </a:t>
                      </a:r>
                      <a:r>
                        <a:rPr lang="en-GB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Safety and efficacy of Cerebrolysin in early post-stroke recovery: a meta-analysis of nine randomized clinical trials.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Neurological Sciences, 2018. 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(4): p. 629-640.</a:t>
                      </a:r>
                      <a:endParaRPr lang="de-A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009784"/>
                  </a:ext>
                </a:extLst>
              </a:tr>
              <a:tr h="476141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Heiss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W.-D., et al., </a:t>
                      </a:r>
                      <a:r>
                        <a:rPr lang="en-GB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Cerebrolysin in patients with acute ischemic stroke in Asia: results of a double-blind, placebo-controlled randomized trial.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Stroke, 2012. 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(3): p. 630-636.</a:t>
                      </a:r>
                      <a:endParaRPr lang="de-A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067297"/>
                  </a:ext>
                </a:extLst>
              </a:tr>
              <a:tr h="476141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Previgliano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I.J., B. Andres, and P.J. Ciesielczyk,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Long-term Cognitive Impairment after Critical Illness–Definition, Incidence, Pathophysiology and Hypothesis of Neurotrophic Treatment.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EUROPEAN NEUROLOGICAL REVIEW, 2015.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(2): p. 195-203.</a:t>
                      </a:r>
                      <a:endParaRPr lang="de-AT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256298"/>
                  </a:ext>
                </a:extLst>
              </a:tr>
              <a:tr h="476141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Sasannejad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C., E.W. Ely, and S.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Lahiri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Long-term cognitive impairment after acute respiratory distress syndrome: a review of clinical impact and pathophysiological mechanisms.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Critical Care, 2019. 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(1): p. 352.</a:t>
                      </a:r>
                      <a:endParaRPr lang="de-A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275371"/>
                  </a:ext>
                </a:extLst>
              </a:tr>
              <a:tr h="299697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Kotfis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K., et al.,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COVID-19: ICU delirium management during SARS-CoV-2 pandemic.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Critical Care, 2020.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(1): p. 1-9.</a:t>
                      </a:r>
                      <a:endParaRPr lang="de-AT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415265"/>
                  </a:ext>
                </a:extLst>
              </a:tr>
              <a:tr h="666597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Jackson, J.C., et al.,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Depression, post-traumatic stress disorder, and functional disability in survivors of critical illness in the BRAIN-ICU study: a longitudinal cohort study.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lancet Respiratory medicine, 2014.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(5): p. 369-379.</a:t>
                      </a:r>
                      <a:endParaRPr lang="de-AT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A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250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700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E1A01C87-C3CC-4884-8962-0B362CF727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394451"/>
              </p:ext>
            </p:extLst>
          </p:nvPr>
        </p:nvGraphicFramePr>
        <p:xfrm>
          <a:off x="801733" y="725049"/>
          <a:ext cx="10845800" cy="4453534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484155">
                  <a:extLst>
                    <a:ext uri="{9D8B030D-6E8A-4147-A177-3AD203B41FA5}">
                      <a16:colId xmlns:a16="http://schemas.microsoft.com/office/drawing/2014/main" val="197808859"/>
                    </a:ext>
                  </a:extLst>
                </a:gridCol>
                <a:gridCol w="10361645">
                  <a:extLst>
                    <a:ext uri="{9D8B030D-6E8A-4147-A177-3AD203B41FA5}">
                      <a16:colId xmlns:a16="http://schemas.microsoft.com/office/drawing/2014/main" val="3896696106"/>
                    </a:ext>
                  </a:extLst>
                </a:gridCol>
              </a:tblGrid>
              <a:tr h="485321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Pandharipande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P.P., et al.,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Long-Term Cognitive Impairment after Critical Illness.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New England Journal of Medicine, 2013.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369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(14): p. 1306-1316.</a:t>
                      </a:r>
                      <a:endParaRPr lang="de-AT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009894"/>
                  </a:ext>
                </a:extLst>
              </a:tr>
              <a:tr h="485321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Tembo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A.C.,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experience of cognitive impairment in critically ill patients in and beyond intensive care: findings from a larger phenomenological study.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Journal of Nursing, 2015.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(1): p. 1.</a:t>
                      </a:r>
                      <a:endParaRPr lang="de-AT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204847"/>
                  </a:ext>
                </a:extLst>
              </a:tr>
              <a:tr h="285483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Wang, Y., et al.,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Temporal changes of CT findings in 90 patients with COVID-19 pneumonia: a longitudinal study.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Radiology, 2020: p. 200843.</a:t>
                      </a:r>
                      <a:endParaRPr lang="de-AT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796121"/>
                  </a:ext>
                </a:extLst>
              </a:tr>
              <a:tr h="485321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Zhang, P., et al.,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Long-term bone and lung consequences associated with hospital-acquired severe acute respiratory syndrome: a 15-year follow-up from a prospective cohort study.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Bone Research, 2020.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(1): p. 1-8.</a:t>
                      </a:r>
                      <a:endParaRPr lang="de-A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039789"/>
                  </a:ext>
                </a:extLst>
              </a:tr>
              <a:tr h="285483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Brown, K.K., et al.,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natural history of progressive fibrosing interstitial lung diseases.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European Respiratory Journal, 2020: p. 2000085.</a:t>
                      </a:r>
                      <a:endParaRPr lang="de-A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009784"/>
                  </a:ext>
                </a:extLst>
              </a:tr>
              <a:tr h="485321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Cabrera-Benitez, N.E., et al.,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Mechanical ventilation-associated lung fibrosis in acute respiratory distress syndrome: a significant contributor to poor outcome.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Anesthesiology, 2014.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(1): p. 189-198.</a:t>
                      </a:r>
                      <a:endParaRPr lang="de-A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067297"/>
                  </a:ext>
                </a:extLst>
              </a:tr>
              <a:tr h="485321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Guekht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A.B., et al.,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Cerebrolysin in vascular dementia: improvement of clinical outcome in a randomized, double-blind, placebo-controlled multicenter trial.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Journal of Stroke and Cerebrovascular Diseases, 2011.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(4): p. 310-318.</a:t>
                      </a:r>
                      <a:endParaRPr lang="de-AT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256298"/>
                  </a:ext>
                </a:extLst>
              </a:tr>
              <a:tr h="485321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Iznak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A., et al.,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Comparative dynamics of EEG parameters in elderly depressive patients during monotherapy and combined therapy.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Zhurnal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nevrologii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psikhiatrii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imeni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SS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Korsakova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2016.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(1): p. 47-50.</a:t>
                      </a:r>
                      <a:endParaRPr lang="de-A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275371"/>
                  </a:ext>
                </a:extLst>
              </a:tr>
              <a:tr h="485321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Muresanu, D.F., et al.,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Efficacy and safety of </a:t>
                      </a:r>
                      <a:r>
                        <a:rPr lang="en-US" sz="12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cerebrolysin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neurorecovery after moderate-severe traumatic brain injury: results from the CAPTAIN II trial.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Neurological Sciences, 2020.</a:t>
                      </a:r>
                      <a:endParaRPr lang="de-AT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415265"/>
                  </a:ext>
                </a:extLst>
              </a:tr>
              <a:tr h="485321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Alzoubi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K.H., A.M. Al-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ibbini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K.Q.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Nuseir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Prevention of memory impairment induced by post-traumatic stress disorder by </a:t>
                      </a:r>
                      <a:r>
                        <a:rPr lang="en-US" sz="12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cerebrolysin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Psychiatry research, 2018.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270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p. 430-437.</a:t>
                      </a:r>
                      <a:endParaRPr lang="de-A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250927"/>
                  </a:ext>
                </a:extLst>
              </a:tr>
            </a:tbl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E6AA692A-CC58-4B92-81FB-B40FC9D2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33" y="-249457"/>
            <a:ext cx="10845583" cy="1143000"/>
          </a:xfrm>
        </p:spPr>
        <p:txBody>
          <a:bodyPr/>
          <a:lstStyle/>
          <a:p>
            <a:r>
              <a:rPr lang="ru-UA" dirty="0"/>
              <a:t>Л</a:t>
            </a:r>
            <a:r>
              <a:rPr lang="uk-UA" dirty="0"/>
              <a:t>и</a:t>
            </a:r>
            <a:r>
              <a:rPr lang="ru-UA" dirty="0"/>
              <a:t>т</a:t>
            </a:r>
            <a:r>
              <a:rPr lang="uk-UA" dirty="0"/>
              <a:t>е</a:t>
            </a:r>
            <a:r>
              <a:rPr lang="ru-UA" dirty="0"/>
              <a:t>р</a:t>
            </a:r>
            <a:r>
              <a:rPr lang="uk-UA" dirty="0"/>
              <a:t>и</a:t>
            </a:r>
            <a:r>
              <a:rPr lang="ru-UA" dirty="0"/>
              <a:t>т</a:t>
            </a:r>
            <a:r>
              <a:rPr lang="uk-UA" dirty="0"/>
              <a:t>у</a:t>
            </a:r>
            <a:r>
              <a:rPr lang="ru-UA" dirty="0"/>
              <a:t>р</a:t>
            </a:r>
            <a:r>
              <a:rPr lang="uk-UA" dirty="0"/>
              <a:t>а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14151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E1A01C87-C3CC-4884-8962-0B362CF727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357105"/>
              </p:ext>
            </p:extLst>
          </p:nvPr>
        </p:nvGraphicFramePr>
        <p:xfrm>
          <a:off x="801733" y="635283"/>
          <a:ext cx="10845800" cy="4574038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484155">
                  <a:extLst>
                    <a:ext uri="{9D8B030D-6E8A-4147-A177-3AD203B41FA5}">
                      <a16:colId xmlns:a16="http://schemas.microsoft.com/office/drawing/2014/main" val="197808859"/>
                    </a:ext>
                  </a:extLst>
                </a:gridCol>
                <a:gridCol w="10361645">
                  <a:extLst>
                    <a:ext uri="{9D8B030D-6E8A-4147-A177-3AD203B41FA5}">
                      <a16:colId xmlns:a16="http://schemas.microsoft.com/office/drawing/2014/main" val="3896696106"/>
                    </a:ext>
                  </a:extLst>
                </a:gridCol>
              </a:tblGrid>
              <a:tr h="359260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Zhang, L., et al.,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Sonic hedgehog signaling pathway mediates </a:t>
                      </a:r>
                      <a:r>
                        <a:rPr lang="en-US" sz="12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cerebrolysin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-improved neurological function after stroke.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Stroke, 2013.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(7): p. 1965-1972.</a:t>
                      </a:r>
                      <a:endParaRPr lang="de-AT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009894"/>
                  </a:ext>
                </a:extLst>
              </a:tr>
              <a:tr h="507189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Ding, X., et al., </a:t>
                      </a:r>
                      <a:r>
                        <a:rPr lang="en-GB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sonic hedgehog pathway mediates brain plasticity and subsequent functional recovery after bone marrow stromal cell treatment of stroke in mice.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Journal of cerebral blood flow and metabolism : official journal of the International Society of Cerebral Blood Flow and Metabolism, 2013. 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de-AT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204847"/>
                  </a:ext>
                </a:extLst>
              </a:tr>
              <a:tr h="441278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Akassoglou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K., et al., </a:t>
                      </a:r>
                      <a:r>
                        <a:rPr lang="en-GB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Tissue Plasminogen Activator–mediated Fibrinolysis Protects Against Axonal Degeneration and Demyelination after Sciatic Nerve Injury.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Journal of cell biology, 2000. 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(5): p. 1157-1166.</a:t>
                      </a:r>
                      <a:endParaRPr lang="de-AT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796121"/>
                  </a:ext>
                </a:extLst>
              </a:tr>
              <a:tr h="507189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 Muresanu, D., et al.,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retrospective, multi-center cohort study evaluating the severity-related effects of </a:t>
                      </a:r>
                      <a:r>
                        <a:rPr lang="en-US" sz="12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cerebrolysin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treatment on clinical outcomes in traumatic brain injury.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CNS &amp; Neurological Disorders-Drug Targets (Formerly Current Drug Targets-CNS &amp; Neurological Disorders), 2015.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(5): p. 587-599.</a:t>
                      </a:r>
                      <a:endParaRPr lang="de-A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039789"/>
                  </a:ext>
                </a:extLst>
              </a:tr>
              <a:tr h="441278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Anton Alvarez, X., et al.,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Reduced TNF-α and increased IGF-I levels in the serum of Alzheimer's disease patients treated with the neurotrophic agent Cerebrolysin.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International Journal of Neuropsychopharmacology, 2009.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(7): p. 867-872.</a:t>
                      </a:r>
                      <a:endParaRPr lang="de-A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009784"/>
                  </a:ext>
                </a:extLst>
              </a:tr>
              <a:tr h="441278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Shishkova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V., et al., </a:t>
                      </a:r>
                      <a:r>
                        <a:rPr lang="en-GB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assessment of </a:t>
                      </a:r>
                      <a:r>
                        <a:rPr lang="en-GB" sz="12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cerebrolysin</a:t>
                      </a:r>
                      <a:r>
                        <a:rPr lang="en-GB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effect on BDNF level in patients with post stroke aphasia depending on carbohydrate metabolism disorders.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Zhurnal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nevrologii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psikhiatrii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imeni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SS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Korsakova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2015. 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(5): p. 57-63.</a:t>
                      </a:r>
                      <a:endParaRPr lang="de-A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067297"/>
                  </a:ext>
                </a:extLst>
              </a:tr>
              <a:tr h="441278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Alvarez, X.A., et al., </a:t>
                      </a:r>
                      <a:r>
                        <a:rPr lang="en-GB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Synergistic Increase of Serum BDNF in Alzheimer Patients Treated with Cerebrolysin and Donepezil: Association with Cognitive Improvement in ApoE4 Cases.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International Journal of Neuropsychopharmacology, 2016. 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(6).</a:t>
                      </a:r>
                      <a:endParaRPr lang="de-AT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256298"/>
                  </a:ext>
                </a:extLst>
              </a:tr>
              <a:tr h="441278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Ubhi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K., et al.,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Cerebrolysin modulates </a:t>
                      </a:r>
                      <a:r>
                        <a:rPr lang="en-US" sz="12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pronerve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growth factor/nerve growth factor ratio and ameliorates the cholinergic deficit in a transgenic model of Alzheimer's disease.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Journal of neuroscience research, 2013.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(2): p. 167-177.</a:t>
                      </a:r>
                      <a:endParaRPr lang="de-A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275371"/>
                  </a:ext>
                </a:extLst>
              </a:tr>
              <a:tr h="441278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Zhang, Y., et al.,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Improvement in functional recovery with administration of Cerebrolysin after experimental closed head injury.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Journal of neurosurgery, 2013.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(6): p. 1343-1355.</a:t>
                      </a:r>
                      <a:endParaRPr lang="de-AT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415265"/>
                  </a:ext>
                </a:extLst>
              </a:tr>
              <a:tr h="441278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Mao, L., et al.,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Neurologic Manifestations of Hospitalized Patients With Coronavirus Disease 2019 in Wuhan, China.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JAMA Neurology, 2020.</a:t>
                      </a:r>
                      <a:endParaRPr lang="de-AT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250927"/>
                  </a:ext>
                </a:extLst>
              </a:tr>
            </a:tbl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5201F731-D87D-4803-80B2-E648AD20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33" y="-249457"/>
            <a:ext cx="10845583" cy="1143000"/>
          </a:xfrm>
        </p:spPr>
        <p:txBody>
          <a:bodyPr/>
          <a:lstStyle/>
          <a:p>
            <a:r>
              <a:rPr lang="ru-UA" dirty="0"/>
              <a:t>Л</a:t>
            </a:r>
            <a:r>
              <a:rPr lang="uk-UA" dirty="0"/>
              <a:t>и</a:t>
            </a:r>
            <a:r>
              <a:rPr lang="ru-UA" dirty="0"/>
              <a:t>т</a:t>
            </a:r>
            <a:r>
              <a:rPr lang="uk-UA" dirty="0"/>
              <a:t>е</a:t>
            </a:r>
            <a:r>
              <a:rPr lang="ru-UA" dirty="0"/>
              <a:t>р</a:t>
            </a:r>
            <a:r>
              <a:rPr lang="uk-UA" dirty="0"/>
              <a:t>и</a:t>
            </a:r>
            <a:r>
              <a:rPr lang="ru-UA" dirty="0"/>
              <a:t>т</a:t>
            </a:r>
            <a:r>
              <a:rPr lang="uk-UA" dirty="0"/>
              <a:t>у</a:t>
            </a:r>
            <a:r>
              <a:rPr lang="ru-UA" dirty="0"/>
              <a:t>р</a:t>
            </a:r>
            <a:r>
              <a:rPr lang="uk-UA" dirty="0"/>
              <a:t>а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70883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E1A01C87-C3CC-4884-8962-0B362CF727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138314"/>
              </p:ext>
            </p:extLst>
          </p:nvPr>
        </p:nvGraphicFramePr>
        <p:xfrm>
          <a:off x="812582" y="960438"/>
          <a:ext cx="10845800" cy="2656840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484155">
                  <a:extLst>
                    <a:ext uri="{9D8B030D-6E8A-4147-A177-3AD203B41FA5}">
                      <a16:colId xmlns:a16="http://schemas.microsoft.com/office/drawing/2014/main" val="197808859"/>
                    </a:ext>
                  </a:extLst>
                </a:gridCol>
                <a:gridCol w="10361645">
                  <a:extLst>
                    <a:ext uri="{9D8B030D-6E8A-4147-A177-3AD203B41FA5}">
                      <a16:colId xmlns:a16="http://schemas.microsoft.com/office/drawing/2014/main" val="3896696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Li, Y.C., W.Z. Bai, and T.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Hashikawa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12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neuroinvasive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potential of SARS‐CoV2 may play a role in the respiratory failure of COVID‐19 patients.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Journal of medical virology, 2020.</a:t>
                      </a:r>
                      <a:endParaRPr lang="de-AT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009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Baig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A.M., et al.,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Evidence of the COVID-19 virus targeting the CNS: tissue distribution, host–virus interaction, and proposed neurotropic mechanisms.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ACS chemical neuroscience, 2020.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(7): p. 995-998.</a:t>
                      </a:r>
                      <a:endParaRPr lang="de-AT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204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Mahmoudi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J., et al.,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Cerebrolysin attenuates hyperalgesia, photophobia, and neuroinflammation in a nitroglycerin-induced migraine model in rats.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Brain Res Bull, 2018.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p. 197-204.</a:t>
                      </a:r>
                      <a:endParaRPr lang="de-AT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79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Zeiler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S.R., et al.,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Abstract WP110: Spontaneous Motor Recovery After Cerebrolysin Treatment in a Mouse Model of Stroke.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Stroke, 2018.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(Suppl_1): p. AWP110-AWP110.</a:t>
                      </a:r>
                      <a:endParaRPr lang="de-A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039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Zhang, C., et al.,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Cerebrolysin enhances neurogenesis in the ischemic brain and improves functional outcome after stroke.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Neurosci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Res, 2010.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(15): p. 3275-81.</a:t>
                      </a:r>
                      <a:endParaRPr lang="de-A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009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1200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Ziegler, C., et al., 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SARS-CoV-2 receptor ACE2 is an interferon-stimulated gene in human airway epithelial cells and is enriched in specific cell subsets across tissues.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2020.</a:t>
                      </a:r>
                      <a:endParaRPr lang="de-A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067297"/>
                  </a:ext>
                </a:extLst>
              </a:tr>
            </a:tbl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33ED2134-FB70-4252-9E73-BB2A8E522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33" y="-249457"/>
            <a:ext cx="10845583" cy="1143000"/>
          </a:xfrm>
        </p:spPr>
        <p:txBody>
          <a:bodyPr/>
          <a:lstStyle/>
          <a:p>
            <a:r>
              <a:rPr lang="ru-UA" dirty="0"/>
              <a:t>Л</a:t>
            </a:r>
            <a:r>
              <a:rPr lang="uk-UA" dirty="0"/>
              <a:t>и</a:t>
            </a:r>
            <a:r>
              <a:rPr lang="ru-UA" dirty="0"/>
              <a:t>т</a:t>
            </a:r>
            <a:r>
              <a:rPr lang="uk-UA" dirty="0"/>
              <a:t>е</a:t>
            </a:r>
            <a:r>
              <a:rPr lang="ru-UA" dirty="0"/>
              <a:t>р</a:t>
            </a:r>
            <a:r>
              <a:rPr lang="uk-UA" dirty="0"/>
              <a:t>и</a:t>
            </a:r>
            <a:r>
              <a:rPr lang="ru-UA" dirty="0"/>
              <a:t>т</a:t>
            </a:r>
            <a:r>
              <a:rPr lang="uk-UA" dirty="0"/>
              <a:t>у</a:t>
            </a:r>
            <a:r>
              <a:rPr lang="ru-UA" dirty="0"/>
              <a:t>р</a:t>
            </a:r>
            <a:r>
              <a:rPr lang="uk-UA" dirty="0"/>
              <a:t>а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63513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4336</TotalTime>
  <Words>2064</Words>
  <Application>Microsoft Office PowerPoint</Application>
  <PresentationFormat>Widescreen</PresentationFormat>
  <Paragraphs>199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Myriad Pro</vt:lpstr>
      <vt:lpstr>Office-Design</vt:lpstr>
      <vt:lpstr>Церебролизин в ОИТ  Церебролизин в условиях ОИТ &amp; COVID-19 Июнь 2020</vt:lpstr>
      <vt:lpstr>5 аспектов действия  Церебролизина при COVID-19</vt:lpstr>
      <vt:lpstr>PowerPoint Presentation</vt:lpstr>
      <vt:lpstr>PowerPoint Presentation</vt:lpstr>
      <vt:lpstr>PowerPoint Presentation</vt:lpstr>
      <vt:lpstr>Литеритура</vt:lpstr>
      <vt:lpstr>Литеритура</vt:lpstr>
      <vt:lpstr>Литеритура</vt:lpstr>
      <vt:lpstr>Литеритура</vt:lpstr>
      <vt:lpstr>PowerPoint Presentation</vt:lpstr>
    </vt:vector>
  </TitlesOfParts>
  <Company>Denken hilft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Sabine Müllner</dc:creator>
  <cp:lastModifiedBy>Presnyakova, Julia</cp:lastModifiedBy>
  <cp:revision>1089</cp:revision>
  <cp:lastPrinted>2018-06-26T14:10:15Z</cp:lastPrinted>
  <dcterms:created xsi:type="dcterms:W3CDTF">2011-04-22T07:21:11Z</dcterms:created>
  <dcterms:modified xsi:type="dcterms:W3CDTF">2020-07-08T10:44:11Z</dcterms:modified>
</cp:coreProperties>
</file>