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1053" r:id="rId5"/>
    <p:sldId id="1054" r:id="rId6"/>
    <p:sldId id="682" r:id="rId7"/>
    <p:sldId id="960" r:id="rId8"/>
    <p:sldId id="959" r:id="rId9"/>
    <p:sldId id="714" r:id="rId10"/>
    <p:sldId id="697" r:id="rId11"/>
    <p:sldId id="1056" r:id="rId12"/>
    <p:sldId id="1055" r:id="rId13"/>
    <p:sldId id="1025" r:id="rId14"/>
    <p:sldId id="985" r:id="rId15"/>
    <p:sldId id="1009" r:id="rId16"/>
    <p:sldId id="1026" r:id="rId17"/>
    <p:sldId id="1010" r:id="rId18"/>
    <p:sldId id="1011" r:id="rId19"/>
    <p:sldId id="1027" r:id="rId20"/>
    <p:sldId id="1045" r:id="rId21"/>
    <p:sldId id="1050" r:id="rId22"/>
    <p:sldId id="1021" r:id="rId23"/>
    <p:sldId id="1028" r:id="rId24"/>
    <p:sldId id="1051" r:id="rId25"/>
    <p:sldId id="1052" r:id="rId26"/>
    <p:sldId id="1022" r:id="rId27"/>
    <p:sldId id="1023" r:id="rId28"/>
    <p:sldId id="1047" r:id="rId29"/>
  </p:sldIdLst>
  <p:sldSz cx="12192000" cy="6858000"/>
  <p:notesSz cx="10234613" cy="71040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dlbauer, Julia" initials="SJ" lastIdx="1" clrIdx="0">
    <p:extLst>
      <p:ext uri="{19B8F6BF-5375-455C-9EA6-DF929625EA0E}">
        <p15:presenceInfo xmlns:p15="http://schemas.microsoft.com/office/powerpoint/2012/main" userId="S-1-5-21-2735828660-1210626459-1173768965-19780" providerId="AD"/>
      </p:ext>
    </p:extLst>
  </p:cmAuthor>
  <p:cmAuthor id="2" name="Thaler, Stefan" initials="TS" lastIdx="3" clrIdx="1">
    <p:extLst>
      <p:ext uri="{19B8F6BF-5375-455C-9EA6-DF929625EA0E}">
        <p15:presenceInfo xmlns:p15="http://schemas.microsoft.com/office/powerpoint/2012/main" userId="S-1-5-21-2735828660-1210626459-1173768965-14724" providerId="AD"/>
      </p:ext>
    </p:extLst>
  </p:cmAuthor>
  <p:cmAuthor id="3" name="Winter, Stefan" initials="WS" lastIdx="1" clrIdx="2">
    <p:extLst>
      <p:ext uri="{19B8F6BF-5375-455C-9EA6-DF929625EA0E}">
        <p15:presenceInfo xmlns:p15="http://schemas.microsoft.com/office/powerpoint/2012/main" userId="S::Stefan.Winter@everpharma.com::03d5fa21-2996-41ba-8c6e-7758a6cbb83c" providerId="AD"/>
      </p:ext>
    </p:extLst>
  </p:cmAuthor>
  <p:cmAuthor id="4" name="Stadlbauer, Julia" initials="SJ [2]" lastIdx="1" clrIdx="3">
    <p:extLst>
      <p:ext uri="{19B8F6BF-5375-455C-9EA6-DF929625EA0E}">
        <p15:presenceInfo xmlns:p15="http://schemas.microsoft.com/office/powerpoint/2012/main" userId="S::Julia.Stadlbauer@everpharma.com::cc3e4cb0-8825-4a4c-81ab-8ffdb2aa06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DA4"/>
    <a:srgbClr val="DC0000"/>
    <a:srgbClr val="008000"/>
    <a:srgbClr val="E30613"/>
    <a:srgbClr val="FF66FF"/>
    <a:srgbClr val="00A75C"/>
    <a:srgbClr val="9BBB59"/>
    <a:srgbClr val="6C4880"/>
    <a:srgbClr val="C0504D"/>
    <a:srgbClr val="86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250" autoAdjust="0"/>
  </p:normalViewPr>
  <p:slideViewPr>
    <p:cSldViewPr snapToGrid="0" snapToObjects="1">
      <p:cViewPr varScale="1">
        <p:scale>
          <a:sx n="63" d="100"/>
          <a:sy n="63" d="100"/>
        </p:scale>
        <p:origin x="3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9424D-865F-47C8-A682-B03F1AB82C3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C39D40-2532-4360-9B6B-745FF6D7D686}">
      <dgm:prSet phldrT="[Text]" custT="1"/>
      <dgm:spPr>
        <a:solidFill>
          <a:srgbClr val="8A5DA4"/>
        </a:solidFill>
      </dgm:spPr>
      <dgm:t>
        <a:bodyPr/>
        <a:lstStyle/>
        <a:p>
          <a:r>
            <a:rPr lang="uk-UA" sz="2200" b="1" dirty="0">
              <a:latin typeface="+mn-lt"/>
              <a:cs typeface="Arial" panose="020B0604020202020204" pitchFamily="34" charset="0"/>
            </a:rPr>
            <a:t>Фаза нейропротекції</a:t>
          </a:r>
          <a:endParaRPr lang="de-AT" sz="2200" b="1" dirty="0">
            <a:latin typeface="+mn-lt"/>
            <a:cs typeface="Arial" panose="020B0604020202020204" pitchFamily="34" charset="0"/>
          </a:endParaRPr>
        </a:p>
        <a:p>
          <a:r>
            <a:rPr lang="uk-UA" sz="2000" dirty="0">
              <a:latin typeface="+mn-lt"/>
              <a:cs typeface="Arial" panose="020B0604020202020204" pitchFamily="34" charset="0"/>
            </a:rPr>
            <a:t>Лікувальний цикл</a:t>
          </a:r>
          <a:r>
            <a:rPr lang="de-AT" sz="2000" dirty="0">
              <a:latin typeface="+mn-lt"/>
              <a:cs typeface="Arial" panose="020B0604020202020204" pitchFamily="34" charset="0"/>
            </a:rPr>
            <a:t> </a:t>
          </a:r>
          <a:r>
            <a:rPr lang="uk-UA" sz="2000" dirty="0">
              <a:latin typeface="+mn-lt"/>
              <a:cs typeface="Arial" panose="020B0604020202020204" pitchFamily="34" charset="0"/>
            </a:rPr>
            <a:t>№</a:t>
          </a:r>
          <a:r>
            <a:rPr lang="de-AT" sz="2000" dirty="0">
              <a:latin typeface="+mn-lt"/>
              <a:cs typeface="Arial" panose="020B0604020202020204" pitchFamily="34" charset="0"/>
            </a:rPr>
            <a:t>1</a:t>
          </a:r>
          <a:br>
            <a:rPr lang="de-AT" sz="2000" dirty="0">
              <a:latin typeface="+mn-lt"/>
              <a:cs typeface="Arial" panose="020B0604020202020204" pitchFamily="34" charset="0"/>
            </a:rPr>
          </a:br>
          <a:r>
            <a:rPr lang="uk-UA" sz="2000" dirty="0">
              <a:latin typeface="+mn-lt"/>
              <a:cs typeface="Arial" panose="020B0604020202020204" pitchFamily="34" charset="0"/>
            </a:rPr>
            <a:t>День</a:t>
          </a:r>
          <a:r>
            <a:rPr lang="de-AT" sz="2000" dirty="0">
              <a:latin typeface="+mn-lt"/>
              <a:cs typeface="Arial" panose="020B0604020202020204" pitchFamily="34" charset="0"/>
            </a:rPr>
            <a:t> 1-10</a:t>
          </a:r>
          <a:r>
            <a:rPr lang="uk-UA" sz="2000" dirty="0">
              <a:latin typeface="+mn-lt"/>
              <a:cs typeface="Arial" panose="020B0604020202020204" pitchFamily="34" charset="0"/>
            </a:rPr>
            <a:t>-й</a:t>
          </a:r>
          <a:endParaRPr lang="de-AT" sz="2000" dirty="0">
            <a:latin typeface="+mn-lt"/>
            <a:cs typeface="Arial" panose="020B0604020202020204" pitchFamily="34" charset="0"/>
          </a:endParaRPr>
        </a:p>
      </dgm:t>
    </dgm:pt>
    <dgm:pt modelId="{6101B504-853B-4FA1-9148-8709EC061959}" type="parTrans" cxnId="{6F680463-F973-4036-83AC-3E856B8D4960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FA0DF4A-F25A-44AF-B76F-475B34090491}" type="sibTrans" cxnId="{6F680463-F973-4036-83AC-3E856B8D4960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3DA7AA19-22A7-47BD-94B1-CBD8350A6765}">
      <dgm:prSet phldrT="[Text]" custT="1"/>
      <dgm:spPr>
        <a:solidFill>
          <a:srgbClr val="8A5DA4"/>
        </a:solidFill>
      </dgm:spPr>
      <dgm:t>
        <a:bodyPr/>
        <a:lstStyle/>
        <a:p>
          <a:r>
            <a:rPr lang="uk-UA" sz="2200" b="1" dirty="0">
              <a:latin typeface="+mn-lt"/>
              <a:cs typeface="Arial" panose="020B0604020202020204" pitchFamily="34" charset="0"/>
            </a:rPr>
            <a:t>Стадія раннього відновлення</a:t>
          </a:r>
          <a:r>
            <a:rPr lang="de-AT" sz="2200" b="1" dirty="0">
              <a:latin typeface="+mn-lt"/>
              <a:cs typeface="Arial" panose="020B0604020202020204" pitchFamily="34" charset="0"/>
            </a:rPr>
            <a:t> </a:t>
          </a:r>
        </a:p>
        <a:p>
          <a:r>
            <a:rPr lang="uk-UA" sz="2000" dirty="0">
              <a:latin typeface="+mn-lt"/>
              <a:cs typeface="Arial" panose="020B0604020202020204" pitchFamily="34" charset="0"/>
            </a:rPr>
            <a:t>Лікувальний цикл</a:t>
          </a:r>
          <a:r>
            <a:rPr lang="de-AT" sz="2000" dirty="0">
              <a:latin typeface="+mn-lt"/>
              <a:cs typeface="Arial" panose="020B0604020202020204" pitchFamily="34" charset="0"/>
            </a:rPr>
            <a:t> </a:t>
          </a:r>
          <a:r>
            <a:rPr lang="uk-UA" sz="2000" dirty="0">
              <a:latin typeface="+mn-lt"/>
              <a:cs typeface="Arial" panose="020B0604020202020204" pitchFamily="34" charset="0"/>
            </a:rPr>
            <a:t>№</a:t>
          </a:r>
          <a:r>
            <a:rPr lang="de-AT" sz="2000" dirty="0">
              <a:latin typeface="+mn-lt"/>
              <a:cs typeface="Arial" panose="020B0604020202020204" pitchFamily="34" charset="0"/>
            </a:rPr>
            <a:t>2</a:t>
          </a:r>
          <a:endParaRPr lang="uk-UA" sz="2000" dirty="0">
            <a:latin typeface="+mn-lt"/>
            <a:cs typeface="Arial" panose="020B0604020202020204" pitchFamily="34" charset="0"/>
          </a:endParaRPr>
        </a:p>
        <a:p>
          <a:r>
            <a:rPr lang="uk-UA" sz="2000" dirty="0">
              <a:latin typeface="+mn-lt"/>
              <a:cs typeface="Arial" panose="020B0604020202020204" pitchFamily="34" charset="0"/>
            </a:rPr>
            <a:t>День</a:t>
          </a:r>
          <a:r>
            <a:rPr lang="de-AT" sz="2000" dirty="0">
              <a:latin typeface="+mn-lt"/>
              <a:cs typeface="Arial" panose="020B0604020202020204" pitchFamily="34" charset="0"/>
            </a:rPr>
            <a:t> 31-</a:t>
          </a:r>
          <a:r>
            <a:rPr lang="ru-RU" sz="2000" dirty="0">
              <a:latin typeface="+mn-lt"/>
              <a:cs typeface="Arial" panose="020B0604020202020204" pitchFamily="34" charset="0"/>
            </a:rPr>
            <a:t> </a:t>
          </a:r>
          <a:r>
            <a:rPr lang="de-AT" sz="2000" dirty="0">
              <a:latin typeface="+mn-lt"/>
              <a:cs typeface="Arial" panose="020B0604020202020204" pitchFamily="34" charset="0"/>
            </a:rPr>
            <a:t>40</a:t>
          </a:r>
          <a:r>
            <a:rPr lang="uk-UA" sz="2000" dirty="0">
              <a:latin typeface="+mn-lt"/>
              <a:cs typeface="Arial" panose="020B0604020202020204" pitchFamily="34" charset="0"/>
            </a:rPr>
            <a:t>-й</a:t>
          </a:r>
          <a:endParaRPr lang="en-GB" sz="2000" dirty="0">
            <a:latin typeface="+mn-lt"/>
            <a:cs typeface="Arial" panose="020B0604020202020204" pitchFamily="34" charset="0"/>
          </a:endParaRPr>
        </a:p>
      </dgm:t>
    </dgm:pt>
    <dgm:pt modelId="{BB8E4245-8918-41D8-A7D2-9C2B31C59587}" type="parTrans" cxnId="{F59C6F04-E7B2-4646-8535-A5AA9B76F2F0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4C882FBD-3144-49DE-9913-1587B4F3E4C5}" type="sibTrans" cxnId="{F59C6F04-E7B2-4646-8535-A5AA9B76F2F0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1C206E39-38D5-48FC-9F6E-516E63271FB6}">
      <dgm:prSet phldrT="[Text]" custT="1"/>
      <dgm:spPr>
        <a:solidFill>
          <a:srgbClr val="8A5DA4"/>
        </a:solidFill>
      </dgm:spPr>
      <dgm:t>
        <a:bodyPr/>
        <a:lstStyle/>
        <a:p>
          <a:r>
            <a:rPr lang="uk-UA" sz="2200" b="1" dirty="0">
              <a:latin typeface="+mn-lt"/>
              <a:cs typeface="Arial" panose="020B0604020202020204" pitchFamily="34" charset="0"/>
            </a:rPr>
            <a:t>Фаза загального відновлення</a:t>
          </a:r>
          <a:endParaRPr lang="de-AT" sz="2200" b="1" dirty="0">
            <a:latin typeface="+mn-lt"/>
            <a:cs typeface="Arial" panose="020B0604020202020204" pitchFamily="34" charset="0"/>
          </a:endParaRPr>
        </a:p>
        <a:p>
          <a:r>
            <a:rPr lang="uk-UA" sz="2000" dirty="0">
              <a:latin typeface="+mn-lt"/>
              <a:cs typeface="Arial" panose="020B0604020202020204" pitchFamily="34" charset="0"/>
            </a:rPr>
            <a:t>Лікувальний цикл</a:t>
          </a:r>
          <a:r>
            <a:rPr lang="de-AT" sz="2000" dirty="0">
              <a:latin typeface="+mn-lt"/>
              <a:cs typeface="Arial" panose="020B0604020202020204" pitchFamily="34" charset="0"/>
            </a:rPr>
            <a:t> </a:t>
          </a:r>
          <a:r>
            <a:rPr lang="uk-UA" sz="2000" dirty="0">
              <a:latin typeface="+mn-lt"/>
              <a:cs typeface="Arial" panose="020B0604020202020204" pitchFamily="34" charset="0"/>
            </a:rPr>
            <a:t>№</a:t>
          </a:r>
          <a:r>
            <a:rPr lang="de-AT" sz="2000" dirty="0">
              <a:latin typeface="+mn-lt"/>
              <a:cs typeface="Arial" panose="020B0604020202020204" pitchFamily="34" charset="0"/>
            </a:rPr>
            <a:t>3</a:t>
          </a:r>
          <a:br>
            <a:rPr lang="de-AT" sz="2000" dirty="0">
              <a:latin typeface="+mn-lt"/>
              <a:cs typeface="Arial" panose="020B0604020202020204" pitchFamily="34" charset="0"/>
            </a:rPr>
          </a:br>
          <a:r>
            <a:rPr lang="uk-UA" sz="2000" dirty="0">
              <a:latin typeface="+mn-lt"/>
              <a:cs typeface="Arial" panose="020B0604020202020204" pitchFamily="34" charset="0"/>
            </a:rPr>
            <a:t>День</a:t>
          </a:r>
          <a:r>
            <a:rPr lang="de-AT" sz="2000" dirty="0">
              <a:latin typeface="+mn-lt"/>
              <a:cs typeface="Arial" panose="020B0604020202020204" pitchFamily="34" charset="0"/>
            </a:rPr>
            <a:t> 61-70</a:t>
          </a:r>
          <a:r>
            <a:rPr lang="uk-UA" sz="2000" dirty="0">
              <a:latin typeface="+mn-lt"/>
              <a:cs typeface="Arial" panose="020B0604020202020204" pitchFamily="34" charset="0"/>
            </a:rPr>
            <a:t>-й</a:t>
          </a:r>
          <a:endParaRPr lang="de-AT" sz="2000" dirty="0">
            <a:latin typeface="+mn-lt"/>
            <a:cs typeface="Arial" panose="020B0604020202020204" pitchFamily="34" charset="0"/>
          </a:endParaRPr>
        </a:p>
      </dgm:t>
    </dgm:pt>
    <dgm:pt modelId="{0B4C7590-E9DA-40C9-96BA-09829688167D}" type="parTrans" cxnId="{74C976F3-D499-4AA3-B64B-677980BCE05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BEC19FD2-E30C-44DB-B5BE-D63F5080E1A8}" type="sibTrans" cxnId="{74C976F3-D499-4AA3-B64B-677980BCE05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8FA5A4B0-112C-4A60-B203-7C249A36815D}" type="pres">
      <dgm:prSet presAssocID="{50B9424D-865F-47C8-A682-B03F1AB82C31}" presName="Name0" presStyleCnt="0">
        <dgm:presLayoutVars>
          <dgm:dir/>
          <dgm:resizeHandles val="exact"/>
        </dgm:presLayoutVars>
      </dgm:prSet>
      <dgm:spPr/>
    </dgm:pt>
    <dgm:pt modelId="{6F06DE59-CDBE-47AA-9E7D-C9D0C29F8B83}" type="pres">
      <dgm:prSet presAssocID="{95C39D40-2532-4360-9B6B-745FF6D7D686}" presName="parTxOnly" presStyleLbl="node1" presStyleIdx="0" presStyleCnt="3" custScaleX="89627">
        <dgm:presLayoutVars>
          <dgm:bulletEnabled val="1"/>
        </dgm:presLayoutVars>
      </dgm:prSet>
      <dgm:spPr/>
    </dgm:pt>
    <dgm:pt modelId="{CB8281C4-FCCE-417A-9C0C-F6EB0EE37FE6}" type="pres">
      <dgm:prSet presAssocID="{6FA0DF4A-F25A-44AF-B76F-475B34090491}" presName="parSpace" presStyleCnt="0"/>
      <dgm:spPr/>
    </dgm:pt>
    <dgm:pt modelId="{E6DFF6EC-010A-4A26-A51A-73EF8342CF35}" type="pres">
      <dgm:prSet presAssocID="{3DA7AA19-22A7-47BD-94B1-CBD8350A6765}" presName="parTxOnly" presStyleLbl="node1" presStyleIdx="1" presStyleCnt="3">
        <dgm:presLayoutVars>
          <dgm:bulletEnabled val="1"/>
        </dgm:presLayoutVars>
      </dgm:prSet>
      <dgm:spPr/>
    </dgm:pt>
    <dgm:pt modelId="{B87A2EA8-C9FB-4967-97DC-848262856F41}" type="pres">
      <dgm:prSet presAssocID="{4C882FBD-3144-49DE-9913-1587B4F3E4C5}" presName="parSpace" presStyleCnt="0"/>
      <dgm:spPr/>
    </dgm:pt>
    <dgm:pt modelId="{39FE2B30-530E-43A3-B684-40A65BECB9D9}" type="pres">
      <dgm:prSet presAssocID="{1C206E39-38D5-48FC-9F6E-516E63271FB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74D7802-1715-4359-8104-AB273C75BE51}" type="presOf" srcId="{50B9424D-865F-47C8-A682-B03F1AB82C31}" destId="{8FA5A4B0-112C-4A60-B203-7C249A36815D}" srcOrd="0" destOrd="0" presId="urn:microsoft.com/office/officeart/2005/8/layout/hChevron3"/>
    <dgm:cxn modelId="{F59C6F04-E7B2-4646-8535-A5AA9B76F2F0}" srcId="{50B9424D-865F-47C8-A682-B03F1AB82C31}" destId="{3DA7AA19-22A7-47BD-94B1-CBD8350A6765}" srcOrd="1" destOrd="0" parTransId="{BB8E4245-8918-41D8-A7D2-9C2B31C59587}" sibTransId="{4C882FBD-3144-49DE-9913-1587B4F3E4C5}"/>
    <dgm:cxn modelId="{14515417-E6FC-4AE1-9E7C-FBDBC50761B5}" type="presOf" srcId="{95C39D40-2532-4360-9B6B-745FF6D7D686}" destId="{6F06DE59-CDBE-47AA-9E7D-C9D0C29F8B83}" srcOrd="0" destOrd="0" presId="urn:microsoft.com/office/officeart/2005/8/layout/hChevron3"/>
    <dgm:cxn modelId="{6F680463-F973-4036-83AC-3E856B8D4960}" srcId="{50B9424D-865F-47C8-A682-B03F1AB82C31}" destId="{95C39D40-2532-4360-9B6B-745FF6D7D686}" srcOrd="0" destOrd="0" parTransId="{6101B504-853B-4FA1-9148-8709EC061959}" sibTransId="{6FA0DF4A-F25A-44AF-B76F-475B34090491}"/>
    <dgm:cxn modelId="{1FFBA09C-29EA-421B-B21B-0232CF78CB19}" type="presOf" srcId="{3DA7AA19-22A7-47BD-94B1-CBD8350A6765}" destId="{E6DFF6EC-010A-4A26-A51A-73EF8342CF35}" srcOrd="0" destOrd="0" presId="urn:microsoft.com/office/officeart/2005/8/layout/hChevron3"/>
    <dgm:cxn modelId="{A2FA96D8-8737-4E1B-90C1-028146128772}" type="presOf" srcId="{1C206E39-38D5-48FC-9F6E-516E63271FB6}" destId="{39FE2B30-530E-43A3-B684-40A65BECB9D9}" srcOrd="0" destOrd="0" presId="urn:microsoft.com/office/officeart/2005/8/layout/hChevron3"/>
    <dgm:cxn modelId="{74C976F3-D499-4AA3-B64B-677980BCE055}" srcId="{50B9424D-865F-47C8-A682-B03F1AB82C31}" destId="{1C206E39-38D5-48FC-9F6E-516E63271FB6}" srcOrd="2" destOrd="0" parTransId="{0B4C7590-E9DA-40C9-96BA-09829688167D}" sibTransId="{BEC19FD2-E30C-44DB-B5BE-D63F5080E1A8}"/>
    <dgm:cxn modelId="{56395F92-6371-49B6-B3A1-99049913E785}" type="presParOf" srcId="{8FA5A4B0-112C-4A60-B203-7C249A36815D}" destId="{6F06DE59-CDBE-47AA-9E7D-C9D0C29F8B83}" srcOrd="0" destOrd="0" presId="urn:microsoft.com/office/officeart/2005/8/layout/hChevron3"/>
    <dgm:cxn modelId="{95E61885-DBBB-42DD-B786-B213F5A60760}" type="presParOf" srcId="{8FA5A4B0-112C-4A60-B203-7C249A36815D}" destId="{CB8281C4-FCCE-417A-9C0C-F6EB0EE37FE6}" srcOrd="1" destOrd="0" presId="urn:microsoft.com/office/officeart/2005/8/layout/hChevron3"/>
    <dgm:cxn modelId="{8FBFCB43-E24A-4AEE-B5B1-1E236B27EC42}" type="presParOf" srcId="{8FA5A4B0-112C-4A60-B203-7C249A36815D}" destId="{E6DFF6EC-010A-4A26-A51A-73EF8342CF35}" srcOrd="2" destOrd="0" presId="urn:microsoft.com/office/officeart/2005/8/layout/hChevron3"/>
    <dgm:cxn modelId="{E924DDD6-C1C9-4DA3-9131-9BE2DC7BF28A}" type="presParOf" srcId="{8FA5A4B0-112C-4A60-B203-7C249A36815D}" destId="{B87A2EA8-C9FB-4967-97DC-848262856F41}" srcOrd="3" destOrd="0" presId="urn:microsoft.com/office/officeart/2005/8/layout/hChevron3"/>
    <dgm:cxn modelId="{1D5C02EA-778B-4F70-AB61-9DE53BF28CAF}" type="presParOf" srcId="{8FA5A4B0-112C-4A60-B203-7C249A36815D}" destId="{39FE2B30-530E-43A3-B684-40A65BECB9D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8A081-2C0E-4FF9-A1A1-1B9A85CC83A7}" type="doc">
      <dgm:prSet loTypeId="urn:microsoft.com/office/officeart/2005/8/layout/radial4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de-AT"/>
        </a:p>
      </dgm:t>
    </dgm:pt>
    <dgm:pt modelId="{E69C241E-E643-402D-A08E-C6CC14B0128F}">
      <dgm:prSet phldrT="[Text]" custT="1"/>
      <dgm:spPr/>
      <dgm:t>
        <a:bodyPr/>
        <a:lstStyle/>
        <a:p>
          <a:r>
            <a:rPr lang="uk-UA" sz="1400" dirty="0"/>
            <a:t>Статус пацієнта</a:t>
          </a:r>
          <a:endParaRPr lang="de-AT" sz="1400" dirty="0"/>
        </a:p>
      </dgm:t>
    </dgm:pt>
    <dgm:pt modelId="{91120C73-B658-4A48-AC05-C3EA25B16127}" type="parTrans" cxnId="{A0CED889-5AB5-4898-81A8-4655AE97284C}">
      <dgm:prSet/>
      <dgm:spPr/>
      <dgm:t>
        <a:bodyPr/>
        <a:lstStyle/>
        <a:p>
          <a:endParaRPr lang="de-AT" sz="1100"/>
        </a:p>
      </dgm:t>
    </dgm:pt>
    <dgm:pt modelId="{C2A1C351-88D7-4985-AA0A-9345215BA34C}" type="sibTrans" cxnId="{A0CED889-5AB5-4898-81A8-4655AE97284C}">
      <dgm:prSet/>
      <dgm:spPr/>
      <dgm:t>
        <a:bodyPr/>
        <a:lstStyle/>
        <a:p>
          <a:endParaRPr lang="de-AT" sz="1100"/>
        </a:p>
      </dgm:t>
    </dgm:pt>
    <dgm:pt modelId="{F051FFEC-71DE-418D-891D-B4798ADF21AB}">
      <dgm:prSet phldrT="[Text]" custT="1"/>
      <dgm:spPr/>
      <dgm:t>
        <a:bodyPr/>
        <a:lstStyle/>
        <a:p>
          <a:r>
            <a:rPr lang="uk-UA" sz="1000" b="1" dirty="0"/>
            <a:t>Пізнання</a:t>
          </a:r>
          <a:endParaRPr lang="de-AT" sz="1000" b="1" dirty="0"/>
        </a:p>
      </dgm:t>
    </dgm:pt>
    <dgm:pt modelId="{CD01EEF6-8AA6-4790-AEF0-7B473B5813A5}" type="parTrans" cxnId="{B7543BC1-0525-487F-8AEA-6E12B8E1F8CD}">
      <dgm:prSet/>
      <dgm:spPr/>
      <dgm:t>
        <a:bodyPr/>
        <a:lstStyle/>
        <a:p>
          <a:endParaRPr lang="de-AT" sz="1100"/>
        </a:p>
      </dgm:t>
    </dgm:pt>
    <dgm:pt modelId="{4DD01104-919D-4C60-91F9-07114590AF30}" type="sibTrans" cxnId="{B7543BC1-0525-487F-8AEA-6E12B8E1F8CD}">
      <dgm:prSet/>
      <dgm:spPr/>
      <dgm:t>
        <a:bodyPr/>
        <a:lstStyle/>
        <a:p>
          <a:endParaRPr lang="de-AT" sz="1100"/>
        </a:p>
      </dgm:t>
    </dgm:pt>
    <dgm:pt modelId="{C3B4940A-EB38-4671-8AB8-425E7A03F4F1}">
      <dgm:prSet phldrT="[Text]" custT="1"/>
      <dgm:spPr/>
      <dgm:t>
        <a:bodyPr/>
        <a:lstStyle/>
        <a:p>
          <a:r>
            <a:rPr lang="uk-UA" sz="1200" b="1" dirty="0"/>
            <a:t>Когнітивний процес</a:t>
          </a:r>
          <a:endParaRPr lang="de-AT" sz="1200" b="1" dirty="0"/>
        </a:p>
      </dgm:t>
    </dgm:pt>
    <dgm:pt modelId="{13BA7D86-C65B-4176-B9B9-658A7F85152C}" type="parTrans" cxnId="{53EBA279-E64C-4E4D-AAA5-7C80C47A85E4}">
      <dgm:prSet/>
      <dgm:spPr/>
      <dgm:t>
        <a:bodyPr/>
        <a:lstStyle/>
        <a:p>
          <a:endParaRPr lang="de-AT" sz="1100"/>
        </a:p>
      </dgm:t>
    </dgm:pt>
    <dgm:pt modelId="{70A68C60-3AEF-4F22-8EFE-3A7B10739012}" type="sibTrans" cxnId="{53EBA279-E64C-4E4D-AAA5-7C80C47A85E4}">
      <dgm:prSet/>
      <dgm:spPr/>
      <dgm:t>
        <a:bodyPr/>
        <a:lstStyle/>
        <a:p>
          <a:endParaRPr lang="de-AT" sz="1100"/>
        </a:p>
      </dgm:t>
    </dgm:pt>
    <dgm:pt modelId="{8C0C0EE9-2AEE-482F-8C23-DA3961EAD279}">
      <dgm:prSet phldrT="[Text]" custT="1"/>
      <dgm:spPr/>
      <dgm:t>
        <a:bodyPr/>
        <a:lstStyle/>
        <a:p>
          <a:r>
            <a:rPr lang="uk-UA" sz="1200" b="1" dirty="0"/>
            <a:t>Щоденна діяльність</a:t>
          </a:r>
          <a:endParaRPr lang="de-AT" sz="1200" b="1" dirty="0"/>
        </a:p>
      </dgm:t>
    </dgm:pt>
    <dgm:pt modelId="{0E5BEC6F-0B9A-4A36-8F38-176C18D25F43}" type="parTrans" cxnId="{2A98FD44-EEFB-4B99-96CA-151FF74E6901}">
      <dgm:prSet/>
      <dgm:spPr/>
      <dgm:t>
        <a:bodyPr/>
        <a:lstStyle/>
        <a:p>
          <a:endParaRPr lang="de-AT" sz="1100"/>
        </a:p>
      </dgm:t>
    </dgm:pt>
    <dgm:pt modelId="{3E8DA4A9-C80C-45B0-8430-C006C8EEA2CE}" type="sibTrans" cxnId="{2A98FD44-EEFB-4B99-96CA-151FF74E6901}">
      <dgm:prSet/>
      <dgm:spPr/>
      <dgm:t>
        <a:bodyPr/>
        <a:lstStyle/>
        <a:p>
          <a:endParaRPr lang="de-AT" sz="1100"/>
        </a:p>
      </dgm:t>
    </dgm:pt>
    <dgm:pt modelId="{840E8884-A68B-4DD2-9675-A15FEF50A90B}">
      <dgm:prSet phldrT="[Text]" custT="1"/>
      <dgm:spPr/>
      <dgm:t>
        <a:bodyPr/>
        <a:lstStyle/>
        <a:p>
          <a:r>
            <a:rPr lang="uk-UA" sz="1200" b="1" dirty="0"/>
            <a:t>Увага</a:t>
          </a:r>
          <a:endParaRPr lang="de-AT" sz="1200" b="1" dirty="0"/>
        </a:p>
      </dgm:t>
    </dgm:pt>
    <dgm:pt modelId="{278B57A4-8C14-4DDD-AE24-6E73EE446E38}" type="parTrans" cxnId="{22FF07A3-A276-44B0-96F3-586FF333EC41}">
      <dgm:prSet/>
      <dgm:spPr/>
      <dgm:t>
        <a:bodyPr/>
        <a:lstStyle/>
        <a:p>
          <a:endParaRPr lang="de-AT" sz="1100"/>
        </a:p>
      </dgm:t>
    </dgm:pt>
    <dgm:pt modelId="{645CDF6C-1644-4F06-9734-8A51394A85DD}" type="sibTrans" cxnId="{22FF07A3-A276-44B0-96F3-586FF333EC41}">
      <dgm:prSet/>
      <dgm:spPr/>
      <dgm:t>
        <a:bodyPr/>
        <a:lstStyle/>
        <a:p>
          <a:endParaRPr lang="de-AT" sz="1100"/>
        </a:p>
      </dgm:t>
    </dgm:pt>
    <dgm:pt modelId="{82679A37-19AF-4DC7-BC79-2E2DA551FF7E}">
      <dgm:prSet phldrT="[Text]" custT="1"/>
      <dgm:spPr/>
      <dgm:t>
        <a:bodyPr/>
        <a:lstStyle/>
        <a:p>
          <a:r>
            <a:rPr lang="uk-UA" sz="1050" b="1" dirty="0"/>
            <a:t>Функціональ-ний вихід</a:t>
          </a:r>
          <a:endParaRPr lang="de-AT" sz="1050" b="1" dirty="0"/>
        </a:p>
      </dgm:t>
    </dgm:pt>
    <dgm:pt modelId="{35D027B8-2509-42BC-BFD2-D593813B14E9}" type="parTrans" cxnId="{F1FDCF86-310B-4AD6-91A7-678312D96B1A}">
      <dgm:prSet/>
      <dgm:spPr/>
      <dgm:t>
        <a:bodyPr/>
        <a:lstStyle/>
        <a:p>
          <a:endParaRPr lang="de-AT" sz="1100"/>
        </a:p>
      </dgm:t>
    </dgm:pt>
    <dgm:pt modelId="{E4C8C338-2B24-4F4D-B36E-6D1515DC92F6}" type="sibTrans" cxnId="{F1FDCF86-310B-4AD6-91A7-678312D96B1A}">
      <dgm:prSet/>
      <dgm:spPr/>
      <dgm:t>
        <a:bodyPr/>
        <a:lstStyle/>
        <a:p>
          <a:endParaRPr lang="de-AT" sz="1100"/>
        </a:p>
      </dgm:t>
    </dgm:pt>
    <dgm:pt modelId="{9B043F4F-B71B-4D20-953C-E0685B937F65}">
      <dgm:prSet phldrT="[Text]" custT="1"/>
      <dgm:spPr/>
      <dgm:t>
        <a:bodyPr/>
        <a:lstStyle/>
        <a:p>
          <a:r>
            <a:rPr lang="uk-UA" sz="1100" b="1" dirty="0"/>
            <a:t>Тривога Депресія</a:t>
          </a:r>
          <a:endParaRPr lang="de-AT" sz="1100" b="1" dirty="0"/>
        </a:p>
      </dgm:t>
    </dgm:pt>
    <dgm:pt modelId="{A58364D7-017D-4E77-BC41-745A9DA8134C}" type="parTrans" cxnId="{AA367E76-D757-403B-BB45-9B716A751F6F}">
      <dgm:prSet/>
      <dgm:spPr/>
      <dgm:t>
        <a:bodyPr/>
        <a:lstStyle/>
        <a:p>
          <a:endParaRPr lang="de-AT" sz="1100"/>
        </a:p>
      </dgm:t>
    </dgm:pt>
    <dgm:pt modelId="{86CA005C-2237-4F07-960F-540BBB024BE9}" type="sibTrans" cxnId="{AA367E76-D757-403B-BB45-9B716A751F6F}">
      <dgm:prSet/>
      <dgm:spPr/>
      <dgm:t>
        <a:bodyPr/>
        <a:lstStyle/>
        <a:p>
          <a:endParaRPr lang="de-AT" sz="1100"/>
        </a:p>
      </dgm:t>
    </dgm:pt>
    <dgm:pt modelId="{51BE8BD2-64B6-4CBA-8637-89E099C6ECE5}">
      <dgm:prSet phldrT="[Text]" custT="1"/>
      <dgm:spPr/>
      <dgm:t>
        <a:bodyPr/>
        <a:lstStyle/>
        <a:p>
          <a:r>
            <a:rPr lang="uk-UA" sz="1050" b="1" dirty="0"/>
            <a:t>Нейропсихоло-гічний статус</a:t>
          </a:r>
          <a:endParaRPr lang="de-AT" sz="1050" b="1" dirty="0"/>
        </a:p>
      </dgm:t>
    </dgm:pt>
    <dgm:pt modelId="{609CAC53-6EFA-4A7B-9BB8-AE9DF6D85D25}" type="sibTrans" cxnId="{D92E4C14-39D1-475C-8F29-8DAB3A495F81}">
      <dgm:prSet/>
      <dgm:spPr/>
      <dgm:t>
        <a:bodyPr/>
        <a:lstStyle/>
        <a:p>
          <a:endParaRPr lang="de-AT" sz="1100"/>
        </a:p>
      </dgm:t>
    </dgm:pt>
    <dgm:pt modelId="{7CB9A9BE-0627-4AF9-9C5D-61367319AB6F}" type="parTrans" cxnId="{D92E4C14-39D1-475C-8F29-8DAB3A495F81}">
      <dgm:prSet/>
      <dgm:spPr/>
      <dgm:t>
        <a:bodyPr/>
        <a:lstStyle/>
        <a:p>
          <a:endParaRPr lang="de-AT" sz="1100"/>
        </a:p>
      </dgm:t>
    </dgm:pt>
    <dgm:pt modelId="{4BA312F8-32CE-423F-8F4B-9545D687BA60}" type="pres">
      <dgm:prSet presAssocID="{EAA8A081-2C0E-4FF9-A1A1-1B9A85CC83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FDA984-6781-4237-A7CE-101950E7F0D1}" type="pres">
      <dgm:prSet presAssocID="{E69C241E-E643-402D-A08E-C6CC14B0128F}" presName="centerShape" presStyleLbl="node0" presStyleIdx="0" presStyleCnt="1"/>
      <dgm:spPr/>
    </dgm:pt>
    <dgm:pt modelId="{8601BEAD-100C-41D5-B2BF-29C28CC4423F}" type="pres">
      <dgm:prSet presAssocID="{CD01EEF6-8AA6-4790-AEF0-7B473B5813A5}" presName="parTrans" presStyleLbl="bgSibTrans2D1" presStyleIdx="0" presStyleCnt="7"/>
      <dgm:spPr/>
    </dgm:pt>
    <dgm:pt modelId="{9F2CEF16-F9C1-476E-B866-BAC1904FD05F}" type="pres">
      <dgm:prSet presAssocID="{F051FFEC-71DE-418D-891D-B4798ADF21AB}" presName="node" presStyleLbl="node1" presStyleIdx="0" presStyleCnt="7">
        <dgm:presLayoutVars>
          <dgm:bulletEnabled val="1"/>
        </dgm:presLayoutVars>
      </dgm:prSet>
      <dgm:spPr/>
    </dgm:pt>
    <dgm:pt modelId="{9A732B6D-A261-46DF-9975-AB084386B633}" type="pres">
      <dgm:prSet presAssocID="{7CB9A9BE-0627-4AF9-9C5D-61367319AB6F}" presName="parTrans" presStyleLbl="bgSibTrans2D1" presStyleIdx="1" presStyleCnt="7"/>
      <dgm:spPr/>
    </dgm:pt>
    <dgm:pt modelId="{641BB645-14A6-43CF-BF02-36A6C9CF3436}" type="pres">
      <dgm:prSet presAssocID="{51BE8BD2-64B6-4CBA-8637-89E099C6ECE5}" presName="node" presStyleLbl="node1" presStyleIdx="1" presStyleCnt="7" custScaleX="123510" custScaleY="97207" custRadScaleRad="101245" custRadScaleInc="-15171">
        <dgm:presLayoutVars>
          <dgm:bulletEnabled val="1"/>
        </dgm:presLayoutVars>
      </dgm:prSet>
      <dgm:spPr/>
    </dgm:pt>
    <dgm:pt modelId="{D72C5D63-EE23-4647-A250-26AD6E714DB1}" type="pres">
      <dgm:prSet presAssocID="{13BA7D86-C65B-4176-B9B9-658A7F85152C}" presName="parTrans" presStyleLbl="bgSibTrans2D1" presStyleIdx="2" presStyleCnt="7"/>
      <dgm:spPr/>
    </dgm:pt>
    <dgm:pt modelId="{A4947234-2E4E-4C99-BA36-2E346AAF2C53}" type="pres">
      <dgm:prSet presAssocID="{C3B4940A-EB38-4671-8AB8-425E7A03F4F1}" presName="node" presStyleLbl="node1" presStyleIdx="2" presStyleCnt="7" custScaleX="114361">
        <dgm:presLayoutVars>
          <dgm:bulletEnabled val="1"/>
        </dgm:presLayoutVars>
      </dgm:prSet>
      <dgm:spPr/>
    </dgm:pt>
    <dgm:pt modelId="{F9C719A2-7E00-4F26-86CE-7883A60FC77A}" type="pres">
      <dgm:prSet presAssocID="{35D027B8-2509-42BC-BFD2-D593813B14E9}" presName="parTrans" presStyleLbl="bgSibTrans2D1" presStyleIdx="3" presStyleCnt="7"/>
      <dgm:spPr/>
    </dgm:pt>
    <dgm:pt modelId="{AE3240B6-EC61-4548-A2F9-C47272CFEBBD}" type="pres">
      <dgm:prSet presAssocID="{82679A37-19AF-4DC7-BC79-2E2DA551FF7E}" presName="node" presStyleLbl="node1" presStyleIdx="3" presStyleCnt="7" custScaleX="114361" custRadScaleRad="96516" custRadScaleInc="8652">
        <dgm:presLayoutVars>
          <dgm:bulletEnabled val="1"/>
        </dgm:presLayoutVars>
      </dgm:prSet>
      <dgm:spPr/>
    </dgm:pt>
    <dgm:pt modelId="{760C963B-C15F-416D-97F6-5EBD2997EA07}" type="pres">
      <dgm:prSet presAssocID="{0E5BEC6F-0B9A-4A36-8F38-176C18D25F43}" presName="parTrans" presStyleLbl="bgSibTrans2D1" presStyleIdx="4" presStyleCnt="7"/>
      <dgm:spPr/>
    </dgm:pt>
    <dgm:pt modelId="{79B0A2C7-4A5A-4528-8517-36018CAA2F2A}" type="pres">
      <dgm:prSet presAssocID="{8C0C0EE9-2AEE-482F-8C23-DA3961EAD279}" presName="node" presStyleLbl="node1" presStyleIdx="4" presStyleCnt="7">
        <dgm:presLayoutVars>
          <dgm:bulletEnabled val="1"/>
        </dgm:presLayoutVars>
      </dgm:prSet>
      <dgm:spPr/>
    </dgm:pt>
    <dgm:pt modelId="{B8D3B129-4BBB-43E4-BADC-B1E57913F085}" type="pres">
      <dgm:prSet presAssocID="{278B57A4-8C14-4DDD-AE24-6E73EE446E38}" presName="parTrans" presStyleLbl="bgSibTrans2D1" presStyleIdx="5" presStyleCnt="7"/>
      <dgm:spPr/>
    </dgm:pt>
    <dgm:pt modelId="{149AD3C4-FEB6-4648-80E3-DAF491FE66EC}" type="pres">
      <dgm:prSet presAssocID="{840E8884-A68B-4DD2-9675-A15FEF50A90B}" presName="node" presStyleLbl="node1" presStyleIdx="5" presStyleCnt="7">
        <dgm:presLayoutVars>
          <dgm:bulletEnabled val="1"/>
        </dgm:presLayoutVars>
      </dgm:prSet>
      <dgm:spPr/>
    </dgm:pt>
    <dgm:pt modelId="{796FD0C3-352B-4801-A10E-A00F7791F6D0}" type="pres">
      <dgm:prSet presAssocID="{A58364D7-017D-4E77-BC41-745A9DA8134C}" presName="parTrans" presStyleLbl="bgSibTrans2D1" presStyleIdx="6" presStyleCnt="7"/>
      <dgm:spPr/>
    </dgm:pt>
    <dgm:pt modelId="{8FC0C19D-E9AB-435D-A319-5DABA6D3C4AF}" type="pres">
      <dgm:prSet presAssocID="{9B043F4F-B71B-4D20-953C-E0685B937F65}" presName="node" presStyleLbl="node1" presStyleIdx="6" presStyleCnt="7">
        <dgm:presLayoutVars>
          <dgm:bulletEnabled val="1"/>
        </dgm:presLayoutVars>
      </dgm:prSet>
      <dgm:spPr/>
    </dgm:pt>
  </dgm:ptLst>
  <dgm:cxnLst>
    <dgm:cxn modelId="{868C0C02-FCCF-46CD-BCD6-5E1FE8C4813D}" type="presOf" srcId="{51BE8BD2-64B6-4CBA-8637-89E099C6ECE5}" destId="{641BB645-14A6-43CF-BF02-36A6C9CF3436}" srcOrd="0" destOrd="0" presId="urn:microsoft.com/office/officeart/2005/8/layout/radial4"/>
    <dgm:cxn modelId="{9FE4AB11-173D-4288-A0A9-A0947EECD108}" type="presOf" srcId="{35D027B8-2509-42BC-BFD2-D593813B14E9}" destId="{F9C719A2-7E00-4F26-86CE-7883A60FC77A}" srcOrd="0" destOrd="0" presId="urn:microsoft.com/office/officeart/2005/8/layout/radial4"/>
    <dgm:cxn modelId="{D92E4C14-39D1-475C-8F29-8DAB3A495F81}" srcId="{E69C241E-E643-402D-A08E-C6CC14B0128F}" destId="{51BE8BD2-64B6-4CBA-8637-89E099C6ECE5}" srcOrd="1" destOrd="0" parTransId="{7CB9A9BE-0627-4AF9-9C5D-61367319AB6F}" sibTransId="{609CAC53-6EFA-4A7B-9BB8-AE9DF6D85D25}"/>
    <dgm:cxn modelId="{0E02821C-7798-4E95-B836-F3E03DCB8BE6}" type="presOf" srcId="{F051FFEC-71DE-418D-891D-B4798ADF21AB}" destId="{9F2CEF16-F9C1-476E-B866-BAC1904FD05F}" srcOrd="0" destOrd="0" presId="urn:microsoft.com/office/officeart/2005/8/layout/radial4"/>
    <dgm:cxn modelId="{A8AA391F-E1DA-4D2F-BA7F-AFEC3850532F}" type="presOf" srcId="{A58364D7-017D-4E77-BC41-745A9DA8134C}" destId="{796FD0C3-352B-4801-A10E-A00F7791F6D0}" srcOrd="0" destOrd="0" presId="urn:microsoft.com/office/officeart/2005/8/layout/radial4"/>
    <dgm:cxn modelId="{97CC4627-CAE7-4A9E-ADDF-02D6203EA4AA}" type="presOf" srcId="{7CB9A9BE-0627-4AF9-9C5D-61367319AB6F}" destId="{9A732B6D-A261-46DF-9975-AB084386B633}" srcOrd="0" destOrd="0" presId="urn:microsoft.com/office/officeart/2005/8/layout/radial4"/>
    <dgm:cxn modelId="{2A98FD44-EEFB-4B99-96CA-151FF74E6901}" srcId="{E69C241E-E643-402D-A08E-C6CC14B0128F}" destId="{8C0C0EE9-2AEE-482F-8C23-DA3961EAD279}" srcOrd="4" destOrd="0" parTransId="{0E5BEC6F-0B9A-4A36-8F38-176C18D25F43}" sibTransId="{3E8DA4A9-C80C-45B0-8430-C006C8EEA2CE}"/>
    <dgm:cxn modelId="{55963A4E-B809-47D1-A502-20129BBD091C}" type="presOf" srcId="{EAA8A081-2C0E-4FF9-A1A1-1B9A85CC83A7}" destId="{4BA312F8-32CE-423F-8F4B-9545D687BA60}" srcOrd="0" destOrd="0" presId="urn:microsoft.com/office/officeart/2005/8/layout/radial4"/>
    <dgm:cxn modelId="{B1E74752-A6D5-4104-B5D6-31301EE9162D}" type="presOf" srcId="{13BA7D86-C65B-4176-B9B9-658A7F85152C}" destId="{D72C5D63-EE23-4647-A250-26AD6E714DB1}" srcOrd="0" destOrd="0" presId="urn:microsoft.com/office/officeart/2005/8/layout/radial4"/>
    <dgm:cxn modelId="{AA367E76-D757-403B-BB45-9B716A751F6F}" srcId="{E69C241E-E643-402D-A08E-C6CC14B0128F}" destId="{9B043F4F-B71B-4D20-953C-E0685B937F65}" srcOrd="6" destOrd="0" parTransId="{A58364D7-017D-4E77-BC41-745A9DA8134C}" sibTransId="{86CA005C-2237-4F07-960F-540BBB024BE9}"/>
    <dgm:cxn modelId="{53EBA279-E64C-4E4D-AAA5-7C80C47A85E4}" srcId="{E69C241E-E643-402D-A08E-C6CC14B0128F}" destId="{C3B4940A-EB38-4671-8AB8-425E7A03F4F1}" srcOrd="2" destOrd="0" parTransId="{13BA7D86-C65B-4176-B9B9-658A7F85152C}" sibTransId="{70A68C60-3AEF-4F22-8EFE-3A7B10739012}"/>
    <dgm:cxn modelId="{F1FDCF86-310B-4AD6-91A7-678312D96B1A}" srcId="{E69C241E-E643-402D-A08E-C6CC14B0128F}" destId="{82679A37-19AF-4DC7-BC79-2E2DA551FF7E}" srcOrd="3" destOrd="0" parTransId="{35D027B8-2509-42BC-BFD2-D593813B14E9}" sibTransId="{E4C8C338-2B24-4F4D-B36E-6D1515DC92F6}"/>
    <dgm:cxn modelId="{A0CED889-5AB5-4898-81A8-4655AE97284C}" srcId="{EAA8A081-2C0E-4FF9-A1A1-1B9A85CC83A7}" destId="{E69C241E-E643-402D-A08E-C6CC14B0128F}" srcOrd="0" destOrd="0" parTransId="{91120C73-B658-4A48-AC05-C3EA25B16127}" sibTransId="{C2A1C351-88D7-4985-AA0A-9345215BA34C}"/>
    <dgm:cxn modelId="{B50CBC95-7677-4C78-BD50-10A3677E0AA0}" type="presOf" srcId="{E69C241E-E643-402D-A08E-C6CC14B0128F}" destId="{7BFDA984-6781-4237-A7CE-101950E7F0D1}" srcOrd="0" destOrd="0" presId="urn:microsoft.com/office/officeart/2005/8/layout/radial4"/>
    <dgm:cxn modelId="{22FF07A3-A276-44B0-96F3-586FF333EC41}" srcId="{E69C241E-E643-402D-A08E-C6CC14B0128F}" destId="{840E8884-A68B-4DD2-9675-A15FEF50A90B}" srcOrd="5" destOrd="0" parTransId="{278B57A4-8C14-4DDD-AE24-6E73EE446E38}" sibTransId="{645CDF6C-1644-4F06-9734-8A51394A85DD}"/>
    <dgm:cxn modelId="{B7543BC1-0525-487F-8AEA-6E12B8E1F8CD}" srcId="{E69C241E-E643-402D-A08E-C6CC14B0128F}" destId="{F051FFEC-71DE-418D-891D-B4798ADF21AB}" srcOrd="0" destOrd="0" parTransId="{CD01EEF6-8AA6-4790-AEF0-7B473B5813A5}" sibTransId="{4DD01104-919D-4C60-91F9-07114590AF30}"/>
    <dgm:cxn modelId="{6330B8CF-DE4E-4664-99E5-0570E00408DF}" type="presOf" srcId="{9B043F4F-B71B-4D20-953C-E0685B937F65}" destId="{8FC0C19D-E9AB-435D-A319-5DABA6D3C4AF}" srcOrd="0" destOrd="0" presId="urn:microsoft.com/office/officeart/2005/8/layout/radial4"/>
    <dgm:cxn modelId="{649182D6-B2E0-498C-95C9-0670EF10174C}" type="presOf" srcId="{278B57A4-8C14-4DDD-AE24-6E73EE446E38}" destId="{B8D3B129-4BBB-43E4-BADC-B1E57913F085}" srcOrd="0" destOrd="0" presId="urn:microsoft.com/office/officeart/2005/8/layout/radial4"/>
    <dgm:cxn modelId="{E09D27DA-AB28-4799-BE96-256A5C0D4936}" type="presOf" srcId="{C3B4940A-EB38-4671-8AB8-425E7A03F4F1}" destId="{A4947234-2E4E-4C99-BA36-2E346AAF2C53}" srcOrd="0" destOrd="0" presId="urn:microsoft.com/office/officeart/2005/8/layout/radial4"/>
    <dgm:cxn modelId="{73A99EDF-CC99-41A8-A327-A4A25602D5CD}" type="presOf" srcId="{CD01EEF6-8AA6-4790-AEF0-7B473B5813A5}" destId="{8601BEAD-100C-41D5-B2BF-29C28CC4423F}" srcOrd="0" destOrd="0" presId="urn:microsoft.com/office/officeart/2005/8/layout/radial4"/>
    <dgm:cxn modelId="{BB524BEC-A4CC-4FEA-BA01-320A6390CCC1}" type="presOf" srcId="{8C0C0EE9-2AEE-482F-8C23-DA3961EAD279}" destId="{79B0A2C7-4A5A-4528-8517-36018CAA2F2A}" srcOrd="0" destOrd="0" presId="urn:microsoft.com/office/officeart/2005/8/layout/radial4"/>
    <dgm:cxn modelId="{07917BED-876E-43EF-8F0A-49614370AD71}" type="presOf" srcId="{840E8884-A68B-4DD2-9675-A15FEF50A90B}" destId="{149AD3C4-FEB6-4648-80E3-DAF491FE66EC}" srcOrd="0" destOrd="0" presId="urn:microsoft.com/office/officeart/2005/8/layout/radial4"/>
    <dgm:cxn modelId="{5AD37DF4-EA18-4A40-A360-2ABEC28A2ADC}" type="presOf" srcId="{82679A37-19AF-4DC7-BC79-2E2DA551FF7E}" destId="{AE3240B6-EC61-4548-A2F9-C47272CFEBBD}" srcOrd="0" destOrd="0" presId="urn:microsoft.com/office/officeart/2005/8/layout/radial4"/>
    <dgm:cxn modelId="{BD8D1BFA-9B43-4005-8E81-0C8B68F97186}" type="presOf" srcId="{0E5BEC6F-0B9A-4A36-8F38-176C18D25F43}" destId="{760C963B-C15F-416D-97F6-5EBD2997EA07}" srcOrd="0" destOrd="0" presId="urn:microsoft.com/office/officeart/2005/8/layout/radial4"/>
    <dgm:cxn modelId="{B0C0BD89-9F14-4307-8AFA-9833506958F9}" type="presParOf" srcId="{4BA312F8-32CE-423F-8F4B-9545D687BA60}" destId="{7BFDA984-6781-4237-A7CE-101950E7F0D1}" srcOrd="0" destOrd="0" presId="urn:microsoft.com/office/officeart/2005/8/layout/radial4"/>
    <dgm:cxn modelId="{D321221C-9F93-42F7-AFA0-DBD40118F601}" type="presParOf" srcId="{4BA312F8-32CE-423F-8F4B-9545D687BA60}" destId="{8601BEAD-100C-41D5-B2BF-29C28CC4423F}" srcOrd="1" destOrd="0" presId="urn:microsoft.com/office/officeart/2005/8/layout/radial4"/>
    <dgm:cxn modelId="{009AD6DB-6469-40DA-811F-EB59162048C2}" type="presParOf" srcId="{4BA312F8-32CE-423F-8F4B-9545D687BA60}" destId="{9F2CEF16-F9C1-476E-B866-BAC1904FD05F}" srcOrd="2" destOrd="0" presId="urn:microsoft.com/office/officeart/2005/8/layout/radial4"/>
    <dgm:cxn modelId="{2455DAED-F11D-4352-871B-31B2AA08CFC0}" type="presParOf" srcId="{4BA312F8-32CE-423F-8F4B-9545D687BA60}" destId="{9A732B6D-A261-46DF-9975-AB084386B633}" srcOrd="3" destOrd="0" presId="urn:microsoft.com/office/officeart/2005/8/layout/radial4"/>
    <dgm:cxn modelId="{3F5F45E2-32F4-4675-ACA1-D6D419C48A7A}" type="presParOf" srcId="{4BA312F8-32CE-423F-8F4B-9545D687BA60}" destId="{641BB645-14A6-43CF-BF02-36A6C9CF3436}" srcOrd="4" destOrd="0" presId="urn:microsoft.com/office/officeart/2005/8/layout/radial4"/>
    <dgm:cxn modelId="{F70CEC2D-B5A7-48C9-A4EE-51131D96AC81}" type="presParOf" srcId="{4BA312F8-32CE-423F-8F4B-9545D687BA60}" destId="{D72C5D63-EE23-4647-A250-26AD6E714DB1}" srcOrd="5" destOrd="0" presId="urn:microsoft.com/office/officeart/2005/8/layout/radial4"/>
    <dgm:cxn modelId="{029F1499-5CDA-4634-B975-4097E0205AF3}" type="presParOf" srcId="{4BA312F8-32CE-423F-8F4B-9545D687BA60}" destId="{A4947234-2E4E-4C99-BA36-2E346AAF2C53}" srcOrd="6" destOrd="0" presId="urn:microsoft.com/office/officeart/2005/8/layout/radial4"/>
    <dgm:cxn modelId="{586ED7BB-42F3-4099-9017-A178E096F12E}" type="presParOf" srcId="{4BA312F8-32CE-423F-8F4B-9545D687BA60}" destId="{F9C719A2-7E00-4F26-86CE-7883A60FC77A}" srcOrd="7" destOrd="0" presId="urn:microsoft.com/office/officeart/2005/8/layout/radial4"/>
    <dgm:cxn modelId="{38ED4E7F-E480-4FF9-B0D1-8798A0286CDE}" type="presParOf" srcId="{4BA312F8-32CE-423F-8F4B-9545D687BA60}" destId="{AE3240B6-EC61-4548-A2F9-C47272CFEBBD}" srcOrd="8" destOrd="0" presId="urn:microsoft.com/office/officeart/2005/8/layout/radial4"/>
    <dgm:cxn modelId="{1B745472-B7B9-4E5E-A278-DFCE6D5518A3}" type="presParOf" srcId="{4BA312F8-32CE-423F-8F4B-9545D687BA60}" destId="{760C963B-C15F-416D-97F6-5EBD2997EA07}" srcOrd="9" destOrd="0" presId="urn:microsoft.com/office/officeart/2005/8/layout/radial4"/>
    <dgm:cxn modelId="{15E52471-689F-472A-BBBC-2C4CF7AF7A09}" type="presParOf" srcId="{4BA312F8-32CE-423F-8F4B-9545D687BA60}" destId="{79B0A2C7-4A5A-4528-8517-36018CAA2F2A}" srcOrd="10" destOrd="0" presId="urn:microsoft.com/office/officeart/2005/8/layout/radial4"/>
    <dgm:cxn modelId="{3165543A-BBDA-4956-8D79-E11CA5AFD04A}" type="presParOf" srcId="{4BA312F8-32CE-423F-8F4B-9545D687BA60}" destId="{B8D3B129-4BBB-43E4-BADC-B1E57913F085}" srcOrd="11" destOrd="0" presId="urn:microsoft.com/office/officeart/2005/8/layout/radial4"/>
    <dgm:cxn modelId="{3B13E471-00A8-4B24-B69D-A9051A869BCA}" type="presParOf" srcId="{4BA312F8-32CE-423F-8F4B-9545D687BA60}" destId="{149AD3C4-FEB6-4648-80E3-DAF491FE66EC}" srcOrd="12" destOrd="0" presId="urn:microsoft.com/office/officeart/2005/8/layout/radial4"/>
    <dgm:cxn modelId="{01F5B789-5337-4E00-B859-DDF0C786D4A2}" type="presParOf" srcId="{4BA312F8-32CE-423F-8F4B-9545D687BA60}" destId="{796FD0C3-352B-4801-A10E-A00F7791F6D0}" srcOrd="13" destOrd="0" presId="urn:microsoft.com/office/officeart/2005/8/layout/radial4"/>
    <dgm:cxn modelId="{90C9CDF7-1577-4DE3-B225-C07D58DAE2B6}" type="presParOf" srcId="{4BA312F8-32CE-423F-8F4B-9545D687BA60}" destId="{8FC0C19D-E9AB-435D-A319-5DABA6D3C4AF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6DE59-CDBE-47AA-9E7D-C9D0C29F8B83}">
      <dsp:nvSpPr>
        <dsp:cNvPr id="0" name=""/>
        <dsp:cNvSpPr/>
      </dsp:nvSpPr>
      <dsp:spPr>
        <a:xfrm>
          <a:off x="3055" y="1609119"/>
          <a:ext cx="4242379" cy="1893348"/>
        </a:xfrm>
        <a:prstGeom prst="homePlate">
          <a:avLst/>
        </a:prstGeom>
        <a:solidFill>
          <a:srgbClr val="8A5D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latin typeface="+mn-lt"/>
              <a:cs typeface="Arial" panose="020B0604020202020204" pitchFamily="34" charset="0"/>
            </a:rPr>
            <a:t>Фаза нейропротекції</a:t>
          </a:r>
          <a:endParaRPr lang="de-AT" sz="2200" b="1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Лікувальний цикл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 </a:t>
          </a:r>
          <a:r>
            <a:rPr lang="uk-UA" sz="2000" kern="1200" dirty="0">
              <a:latin typeface="+mn-lt"/>
              <a:cs typeface="Arial" panose="020B0604020202020204" pitchFamily="34" charset="0"/>
            </a:rPr>
            <a:t>№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1</a:t>
          </a:r>
          <a:br>
            <a:rPr lang="de-AT" sz="2000" kern="1200" dirty="0">
              <a:latin typeface="+mn-lt"/>
              <a:cs typeface="Arial" panose="020B0604020202020204" pitchFamily="34" charset="0"/>
            </a:rPr>
          </a:br>
          <a:r>
            <a:rPr lang="uk-UA" sz="2000" kern="1200" dirty="0">
              <a:latin typeface="+mn-lt"/>
              <a:cs typeface="Arial" panose="020B0604020202020204" pitchFamily="34" charset="0"/>
            </a:rPr>
            <a:t>День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 1-10</a:t>
          </a:r>
          <a:r>
            <a:rPr lang="uk-UA" sz="2000" kern="1200" dirty="0">
              <a:latin typeface="+mn-lt"/>
              <a:cs typeface="Arial" panose="020B0604020202020204" pitchFamily="34" charset="0"/>
            </a:rPr>
            <a:t>-й</a:t>
          </a:r>
          <a:endParaRPr lang="de-AT" sz="2000" kern="1200" dirty="0">
            <a:latin typeface="+mn-lt"/>
            <a:cs typeface="Arial" panose="020B0604020202020204" pitchFamily="34" charset="0"/>
          </a:endParaRPr>
        </a:p>
      </dsp:txBody>
      <dsp:txXfrm>
        <a:off x="3055" y="1609119"/>
        <a:ext cx="3769042" cy="1893348"/>
      </dsp:txXfrm>
    </dsp:sp>
    <dsp:sp modelId="{E6DFF6EC-010A-4A26-A51A-73EF8342CF35}">
      <dsp:nvSpPr>
        <dsp:cNvPr id="0" name=""/>
        <dsp:cNvSpPr/>
      </dsp:nvSpPr>
      <dsp:spPr>
        <a:xfrm>
          <a:off x="3298760" y="1609119"/>
          <a:ext cx="4733372" cy="1893348"/>
        </a:xfrm>
        <a:prstGeom prst="chevron">
          <a:avLst/>
        </a:prstGeom>
        <a:solidFill>
          <a:srgbClr val="8A5D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latin typeface="+mn-lt"/>
              <a:cs typeface="Arial" panose="020B0604020202020204" pitchFamily="34" charset="0"/>
            </a:rPr>
            <a:t>Стадія раннього відновлення</a:t>
          </a:r>
          <a:r>
            <a:rPr lang="de-AT" sz="2200" b="1" kern="1200" dirty="0">
              <a:latin typeface="+mn-lt"/>
              <a:cs typeface="Arial" panose="020B060402020202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Лікувальний цикл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 </a:t>
          </a:r>
          <a:r>
            <a:rPr lang="uk-UA" sz="2000" kern="1200" dirty="0">
              <a:latin typeface="+mn-lt"/>
              <a:cs typeface="Arial" panose="020B0604020202020204" pitchFamily="34" charset="0"/>
            </a:rPr>
            <a:t>№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2</a:t>
          </a:r>
          <a:endParaRPr lang="uk-UA" sz="2000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День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 31-</a:t>
          </a:r>
          <a:r>
            <a:rPr lang="ru-RU" sz="2000" kern="1200" dirty="0">
              <a:latin typeface="+mn-lt"/>
              <a:cs typeface="Arial" panose="020B0604020202020204" pitchFamily="34" charset="0"/>
            </a:rPr>
            <a:t> 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40</a:t>
          </a:r>
          <a:r>
            <a:rPr lang="uk-UA" sz="2000" kern="1200" dirty="0">
              <a:latin typeface="+mn-lt"/>
              <a:cs typeface="Arial" panose="020B0604020202020204" pitchFamily="34" charset="0"/>
            </a:rPr>
            <a:t>-й</a:t>
          </a:r>
          <a:endParaRPr lang="en-GB" sz="2000" kern="1200" dirty="0">
            <a:latin typeface="+mn-lt"/>
            <a:cs typeface="Arial" panose="020B0604020202020204" pitchFamily="34" charset="0"/>
          </a:endParaRPr>
        </a:p>
      </dsp:txBody>
      <dsp:txXfrm>
        <a:off x="4245434" y="1609119"/>
        <a:ext cx="2840024" cy="1893348"/>
      </dsp:txXfrm>
    </dsp:sp>
    <dsp:sp modelId="{39FE2B30-530E-43A3-B684-40A65BECB9D9}">
      <dsp:nvSpPr>
        <dsp:cNvPr id="0" name=""/>
        <dsp:cNvSpPr/>
      </dsp:nvSpPr>
      <dsp:spPr>
        <a:xfrm>
          <a:off x="7085458" y="1609119"/>
          <a:ext cx="4733372" cy="1893348"/>
        </a:xfrm>
        <a:prstGeom prst="chevron">
          <a:avLst/>
        </a:prstGeom>
        <a:solidFill>
          <a:srgbClr val="8A5D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latin typeface="+mn-lt"/>
              <a:cs typeface="Arial" panose="020B0604020202020204" pitchFamily="34" charset="0"/>
            </a:rPr>
            <a:t>Фаза загального відновлення</a:t>
          </a:r>
          <a:endParaRPr lang="de-AT" sz="2200" b="1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+mn-lt"/>
              <a:cs typeface="Arial" panose="020B0604020202020204" pitchFamily="34" charset="0"/>
            </a:rPr>
            <a:t>Лікувальний цикл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 </a:t>
          </a:r>
          <a:r>
            <a:rPr lang="uk-UA" sz="2000" kern="1200" dirty="0">
              <a:latin typeface="+mn-lt"/>
              <a:cs typeface="Arial" panose="020B0604020202020204" pitchFamily="34" charset="0"/>
            </a:rPr>
            <a:t>№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3</a:t>
          </a:r>
          <a:br>
            <a:rPr lang="de-AT" sz="2000" kern="1200" dirty="0">
              <a:latin typeface="+mn-lt"/>
              <a:cs typeface="Arial" panose="020B0604020202020204" pitchFamily="34" charset="0"/>
            </a:rPr>
          </a:br>
          <a:r>
            <a:rPr lang="uk-UA" sz="2000" kern="1200" dirty="0">
              <a:latin typeface="+mn-lt"/>
              <a:cs typeface="Arial" panose="020B0604020202020204" pitchFamily="34" charset="0"/>
            </a:rPr>
            <a:t>День</a:t>
          </a:r>
          <a:r>
            <a:rPr lang="de-AT" sz="2000" kern="1200" dirty="0">
              <a:latin typeface="+mn-lt"/>
              <a:cs typeface="Arial" panose="020B0604020202020204" pitchFamily="34" charset="0"/>
            </a:rPr>
            <a:t> 61-70</a:t>
          </a:r>
          <a:r>
            <a:rPr lang="uk-UA" sz="2000" kern="1200" dirty="0">
              <a:latin typeface="+mn-lt"/>
              <a:cs typeface="Arial" panose="020B0604020202020204" pitchFamily="34" charset="0"/>
            </a:rPr>
            <a:t>-й</a:t>
          </a:r>
          <a:endParaRPr lang="de-AT" sz="2000" kern="1200" dirty="0">
            <a:latin typeface="+mn-lt"/>
            <a:cs typeface="Arial" panose="020B0604020202020204" pitchFamily="34" charset="0"/>
          </a:endParaRPr>
        </a:p>
      </dsp:txBody>
      <dsp:txXfrm>
        <a:off x="8032132" y="1609119"/>
        <a:ext cx="2840024" cy="1893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DA984-6781-4237-A7CE-101950E7F0D1}">
      <dsp:nvSpPr>
        <dsp:cNvPr id="0" name=""/>
        <dsp:cNvSpPr/>
      </dsp:nvSpPr>
      <dsp:spPr>
        <a:xfrm>
          <a:off x="1570485" y="1688934"/>
          <a:ext cx="1035028" cy="1035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Статус пацієнта</a:t>
          </a:r>
          <a:endParaRPr lang="de-AT" sz="1400" kern="1200" dirty="0"/>
        </a:p>
      </dsp:txBody>
      <dsp:txXfrm>
        <a:off x="1722061" y="1840510"/>
        <a:ext cx="731876" cy="731876"/>
      </dsp:txXfrm>
    </dsp:sp>
    <dsp:sp modelId="{8601BEAD-100C-41D5-B2BF-29C28CC4423F}">
      <dsp:nvSpPr>
        <dsp:cNvPr id="0" name=""/>
        <dsp:cNvSpPr/>
      </dsp:nvSpPr>
      <dsp:spPr>
        <a:xfrm rot="10800000">
          <a:off x="363397" y="2058956"/>
          <a:ext cx="1140698" cy="294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CEF16-F9C1-476E-B866-BAC1904FD05F}">
      <dsp:nvSpPr>
        <dsp:cNvPr id="0" name=""/>
        <dsp:cNvSpPr/>
      </dsp:nvSpPr>
      <dsp:spPr>
        <a:xfrm>
          <a:off x="1137" y="1916640"/>
          <a:ext cx="724519" cy="579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/>
            <a:t>Пізнання</a:t>
          </a:r>
          <a:endParaRPr lang="de-AT" sz="1000" b="1" kern="1200" dirty="0"/>
        </a:p>
      </dsp:txBody>
      <dsp:txXfrm>
        <a:off x="18113" y="1933616"/>
        <a:ext cx="690567" cy="545663"/>
      </dsp:txXfrm>
    </dsp:sp>
    <dsp:sp modelId="{9A732B6D-A261-46DF-9975-AB084386B633}">
      <dsp:nvSpPr>
        <dsp:cNvPr id="0" name=""/>
        <dsp:cNvSpPr/>
      </dsp:nvSpPr>
      <dsp:spPr>
        <a:xfrm rot="12365933">
          <a:off x="460773" y="1546193"/>
          <a:ext cx="1160989" cy="294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BB645-14A6-43CF-BF02-36A6C9CF3436}">
      <dsp:nvSpPr>
        <dsp:cNvPr id="0" name=""/>
        <dsp:cNvSpPr/>
      </dsp:nvSpPr>
      <dsp:spPr>
        <a:xfrm>
          <a:off x="72535" y="1156598"/>
          <a:ext cx="894854" cy="5634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1" kern="1200" dirty="0"/>
            <a:t>Нейропсихоло-гічний статус</a:t>
          </a:r>
          <a:endParaRPr lang="de-AT" sz="1050" b="1" kern="1200" dirty="0"/>
        </a:p>
      </dsp:txBody>
      <dsp:txXfrm>
        <a:off x="89037" y="1173100"/>
        <a:ext cx="861850" cy="530423"/>
      </dsp:txXfrm>
    </dsp:sp>
    <dsp:sp modelId="{D72C5D63-EE23-4647-A250-26AD6E714DB1}">
      <dsp:nvSpPr>
        <dsp:cNvPr id="0" name=""/>
        <dsp:cNvSpPr/>
      </dsp:nvSpPr>
      <dsp:spPr>
        <a:xfrm rot="14400000">
          <a:off x="940524" y="1059344"/>
          <a:ext cx="1140698" cy="294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47234-2E4E-4C99-BA36-2E346AAF2C53}">
      <dsp:nvSpPr>
        <dsp:cNvPr id="0" name=""/>
        <dsp:cNvSpPr/>
      </dsp:nvSpPr>
      <dsp:spPr>
        <a:xfrm>
          <a:off x="811414" y="423090"/>
          <a:ext cx="828567" cy="5796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Когнітивний процес</a:t>
          </a:r>
          <a:endParaRPr lang="de-AT" sz="1200" b="1" kern="1200" dirty="0"/>
        </a:p>
      </dsp:txBody>
      <dsp:txXfrm>
        <a:off x="828390" y="440066"/>
        <a:ext cx="794615" cy="545663"/>
      </dsp:txXfrm>
    </dsp:sp>
    <dsp:sp modelId="{F9C719A2-7E00-4F26-86CE-7883A60FC77A}">
      <dsp:nvSpPr>
        <dsp:cNvPr id="0" name=""/>
        <dsp:cNvSpPr/>
      </dsp:nvSpPr>
      <dsp:spPr>
        <a:xfrm rot="16333488">
          <a:off x="1589618" y="937244"/>
          <a:ext cx="1083918" cy="294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240B6-EC61-4548-A2F9-C47272CFEBBD}">
      <dsp:nvSpPr>
        <dsp:cNvPr id="0" name=""/>
        <dsp:cNvSpPr/>
      </dsp:nvSpPr>
      <dsp:spPr>
        <a:xfrm>
          <a:off x="1738333" y="253377"/>
          <a:ext cx="828567" cy="5796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1" kern="1200" dirty="0"/>
            <a:t>Функціональ-ний вихід</a:t>
          </a:r>
          <a:endParaRPr lang="de-AT" sz="1050" b="1" kern="1200" dirty="0"/>
        </a:p>
      </dsp:txBody>
      <dsp:txXfrm>
        <a:off x="1755309" y="270353"/>
        <a:ext cx="794615" cy="545663"/>
      </dsp:txXfrm>
    </dsp:sp>
    <dsp:sp modelId="{760C963B-C15F-416D-97F6-5EBD2997EA07}">
      <dsp:nvSpPr>
        <dsp:cNvPr id="0" name=""/>
        <dsp:cNvSpPr/>
      </dsp:nvSpPr>
      <dsp:spPr>
        <a:xfrm rot="18000000">
          <a:off x="2094777" y="1059344"/>
          <a:ext cx="1140698" cy="294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0A2C7-4A5A-4528-8517-36018CAA2F2A}">
      <dsp:nvSpPr>
        <dsp:cNvPr id="0" name=""/>
        <dsp:cNvSpPr/>
      </dsp:nvSpPr>
      <dsp:spPr>
        <a:xfrm>
          <a:off x="2588041" y="423090"/>
          <a:ext cx="724519" cy="5796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Щоденна діяльність</a:t>
          </a:r>
          <a:endParaRPr lang="de-AT" sz="1200" b="1" kern="1200" dirty="0"/>
        </a:p>
      </dsp:txBody>
      <dsp:txXfrm>
        <a:off x="2605017" y="440066"/>
        <a:ext cx="690567" cy="545663"/>
      </dsp:txXfrm>
    </dsp:sp>
    <dsp:sp modelId="{B8D3B129-4BBB-43E4-BADC-B1E57913F085}">
      <dsp:nvSpPr>
        <dsp:cNvPr id="0" name=""/>
        <dsp:cNvSpPr/>
      </dsp:nvSpPr>
      <dsp:spPr>
        <a:xfrm rot="19800000">
          <a:off x="2517263" y="1481830"/>
          <a:ext cx="1140698" cy="294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AD3C4-FEB6-4648-80E3-DAF491FE66EC}">
      <dsp:nvSpPr>
        <dsp:cNvPr id="0" name=""/>
        <dsp:cNvSpPr/>
      </dsp:nvSpPr>
      <dsp:spPr>
        <a:xfrm>
          <a:off x="3219289" y="1054339"/>
          <a:ext cx="724519" cy="579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Увага</a:t>
          </a:r>
          <a:endParaRPr lang="de-AT" sz="1200" b="1" kern="1200" dirty="0"/>
        </a:p>
      </dsp:txBody>
      <dsp:txXfrm>
        <a:off x="3236265" y="1071315"/>
        <a:ext cx="690567" cy="545663"/>
      </dsp:txXfrm>
    </dsp:sp>
    <dsp:sp modelId="{796FD0C3-352B-4801-A10E-A00F7791F6D0}">
      <dsp:nvSpPr>
        <dsp:cNvPr id="0" name=""/>
        <dsp:cNvSpPr/>
      </dsp:nvSpPr>
      <dsp:spPr>
        <a:xfrm>
          <a:off x="2671903" y="2058956"/>
          <a:ext cx="1140698" cy="294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0C19D-E9AB-435D-A319-5DABA6D3C4AF}">
      <dsp:nvSpPr>
        <dsp:cNvPr id="0" name=""/>
        <dsp:cNvSpPr/>
      </dsp:nvSpPr>
      <dsp:spPr>
        <a:xfrm>
          <a:off x="3450342" y="1916640"/>
          <a:ext cx="724519" cy="5796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Тривога Депресія</a:t>
          </a:r>
          <a:endParaRPr lang="de-AT" sz="1100" b="1" kern="1200" dirty="0"/>
        </a:p>
      </dsp:txBody>
      <dsp:txXfrm>
        <a:off x="3467318" y="1933616"/>
        <a:ext cx="690567" cy="545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6114" cy="355602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1" y="2"/>
            <a:ext cx="4436114" cy="355602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95E1E51C-D11C-45A5-ADCF-7B79F20F41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8464"/>
            <a:ext cx="4436114" cy="355602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1" y="6748464"/>
            <a:ext cx="4436114" cy="355602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A86B3EBA-5246-4F4D-97D6-E4908FA4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3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434999" cy="356437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50" y="0"/>
            <a:ext cx="4434999" cy="356437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200"/>
            </a:lvl1pPr>
          </a:lstStyle>
          <a:p>
            <a:fld id="{65B94A3F-D376-41A5-913F-825107030D35}" type="datetimeFigureOut">
              <a:rPr lang="de-AT" smtClean="0"/>
              <a:t>02.04.2020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9000"/>
            <a:ext cx="4256087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418831"/>
            <a:ext cx="8187690" cy="2797225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6747629"/>
            <a:ext cx="4434999" cy="35643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50" y="6747629"/>
            <a:ext cx="4434999" cy="35643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200"/>
            </a:lvl1pPr>
          </a:lstStyle>
          <a:p>
            <a:fld id="{56E707A9-C288-41AF-943B-88CBBE6867A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787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987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114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061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9377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892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672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892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679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084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544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210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9600" y="2130426"/>
            <a:ext cx="6858000" cy="1470025"/>
          </a:xfrm>
        </p:spPr>
        <p:txBody>
          <a:bodyPr>
            <a:normAutofit/>
          </a:bodyPr>
          <a:lstStyle>
            <a:lvl1pPr algn="ctr">
              <a:defRPr sz="5000" b="1" i="0" cap="none" baseline="0">
                <a:solidFill>
                  <a:srgbClr val="E30613"/>
                </a:solidFill>
                <a:latin typeface="+mj-lt"/>
                <a:cs typeface="Times New Roman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6858000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  <a:cs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3" hasCustomPrompt="1"/>
          </p:nvPr>
        </p:nvSpPr>
        <p:spPr>
          <a:xfrm>
            <a:off x="4419600" y="5061343"/>
            <a:ext cx="6858000" cy="186752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]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4" hasCustomPrompt="1"/>
          </p:nvPr>
        </p:nvSpPr>
        <p:spPr>
          <a:xfrm>
            <a:off x="4419600" y="5270871"/>
            <a:ext cx="6858000" cy="198173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6558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E30613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2801" y="1600201"/>
            <a:ext cx="10845583" cy="3476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yriad Pro" pitchFamily="34" charset="0"/>
              </a:defRPr>
            </a:lvl1pPr>
            <a:lvl2pPr>
              <a:buNone/>
              <a:defRPr sz="1800" b="0" i="0">
                <a:latin typeface="Arial"/>
                <a:cs typeface="Arial"/>
              </a:defRPr>
            </a:lvl2pPr>
            <a:lvl3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3pPr>
            <a:lvl4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4pPr>
            <a:lvl5pPr>
              <a:buClr>
                <a:srgbClr val="E30613"/>
              </a:buClr>
              <a:buFont typeface="Courier New"/>
              <a:buChar char="o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6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5BF7-0B33-4009-A8F0-5D70157E8D6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A985-0156-4C35-A06A-02CD2939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5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309EFE6-5CB2-44F6-AF08-B76004478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309EFE6-5CB2-44F6-AF08-B76004478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16D6F07-DF63-452E-9C13-4A937E8D64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F7596BC-8447-4CFD-9006-0CDC9717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E30613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D26A87E-2EFC-4B90-89B5-607B14BF51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801" y="1600201"/>
            <a:ext cx="10845583" cy="3476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yriad Pro" pitchFamily="34" charset="0"/>
              </a:defRPr>
            </a:lvl1pPr>
            <a:lvl2pPr>
              <a:buNone/>
              <a:defRPr sz="1800" b="0" i="0">
                <a:latin typeface="Arial"/>
                <a:cs typeface="Arial"/>
              </a:defRPr>
            </a:lvl2pPr>
            <a:lvl3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3pPr>
            <a:lvl4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4pPr>
            <a:lvl5pPr>
              <a:buClr>
                <a:srgbClr val="E30613"/>
              </a:buClr>
              <a:buFont typeface="Courier New"/>
              <a:buChar char="o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8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9299" y="274638"/>
            <a:ext cx="10833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9299" y="1600201"/>
            <a:ext cx="108331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60" r:id="rId3"/>
    <p:sldLayoutId id="214748366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E306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516406" y="1987083"/>
            <a:ext cx="8360065" cy="1470025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dirty="0">
                <a:cs typeface="Calibri" panose="020F0502020204030204" pitchFamily="34" charset="0"/>
              </a:rPr>
              <a:t>Ефективність та безпека Церебролізину при нейрореабілітації</a:t>
            </a:r>
            <a:br>
              <a:rPr lang="uk-UA" sz="3200" dirty="0">
                <a:cs typeface="Calibri" panose="020F0502020204030204" pitchFamily="34" charset="0"/>
              </a:rPr>
            </a:br>
            <a:r>
              <a:rPr lang="uk-UA" sz="3200" dirty="0">
                <a:cs typeface="Calibri" panose="020F0502020204030204" pitchFamily="34" charset="0"/>
              </a:rPr>
              <a:t> після черепно-мозкової травми</a:t>
            </a:r>
            <a:br>
              <a:rPr lang="uk-UA" sz="3200" dirty="0">
                <a:cs typeface="Calibri" panose="020F0502020204030204" pitchFamily="34" charset="0"/>
              </a:rPr>
            </a:br>
            <a:r>
              <a:rPr lang="en-US" sz="3200" dirty="0">
                <a:cs typeface="Calibri" panose="020F0502020204030204" pitchFamily="34" charset="0"/>
              </a:rPr>
              <a:t> </a:t>
            </a: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Результати дослідження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CAPTAIN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3939988" y="3751542"/>
            <a:ext cx="7429975" cy="239063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Проспективне, рандомізоване, подвійне сліпе, </a:t>
            </a:r>
          </a:p>
          <a:p>
            <a:r>
              <a:rPr lang="uk-UA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плацебо-контрольоване дослідження</a:t>
            </a:r>
            <a:endParaRPr lang="de-AT" dirty="0">
              <a:solidFill>
                <a:srgbClr val="4D4D4D"/>
              </a:solidFill>
              <a:latin typeface="+mn-lt"/>
              <a:cs typeface="Arial" panose="020B0604020202020204" pitchFamily="34" charset="0"/>
            </a:endParaRPr>
          </a:p>
          <a:p>
            <a:endParaRPr lang="de-AT" dirty="0">
              <a:solidFill>
                <a:srgbClr val="4D4D4D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200" i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Muresanu, Dafin F., et al. "Efficacy and safety of Cerebrolysin in neurorecovery after </a:t>
            </a:r>
            <a:br>
              <a:rPr lang="en-GB" sz="1200" i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4D4D4D"/>
                </a:solidFill>
                <a:latin typeface="+mn-lt"/>
                <a:cs typeface="Arial" panose="020B0604020202020204" pitchFamily="34" charset="0"/>
              </a:rPr>
              <a:t>moderate-severe traumatic brain injury: results from the CAPTAIN II trial." Neurological Sciences: 1-11.</a:t>
            </a:r>
            <a:endParaRPr lang="de-AT" sz="1200" i="1" dirty="0">
              <a:solidFill>
                <a:srgbClr val="4D4D4D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70" y="588042"/>
            <a:ext cx="10356349" cy="260168"/>
          </a:xfrm>
        </p:spPr>
        <p:txBody>
          <a:bodyPr>
            <a:noAutofit/>
          </a:bodyPr>
          <a:lstStyle/>
          <a:p>
            <a:br>
              <a:rPr lang="de-AT" sz="23900" dirty="0">
                <a:cs typeface="Arial" panose="020B0604020202020204" pitchFamily="34" charset="0"/>
              </a:rPr>
            </a:br>
            <a:br>
              <a:rPr lang="de-AT" sz="4000" dirty="0">
                <a:cs typeface="Arial" panose="020B0604020202020204" pitchFamily="34" charset="0"/>
              </a:rPr>
            </a:br>
            <a:r>
              <a:rPr lang="uk-UA" sz="13800" dirty="0">
                <a:cs typeface="Arial" panose="020B0604020202020204" pitchFamily="34" charset="0"/>
              </a:rPr>
              <a:t>ЕФЕКТИВНЕ</a:t>
            </a:r>
            <a:endParaRPr lang="en-GB" sz="13800" dirty="0"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7145B-3EA7-436C-B23C-00BC67E78DBA}"/>
              </a:ext>
            </a:extLst>
          </p:cNvPr>
          <p:cNvSpPr/>
          <p:nvPr/>
        </p:nvSpPr>
        <p:spPr>
          <a:xfrm>
            <a:off x="6240494" y="3442624"/>
            <a:ext cx="4224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E30613"/>
                </a:solidFill>
                <a:latin typeface="+mj-lt"/>
                <a:ea typeface="+mj-ea"/>
                <a:cs typeface="Arial" panose="020B0604020202020204" pitchFamily="34" charset="0"/>
              </a:rPr>
              <a:t>ЛІКУВАННЯ ЧМТ</a:t>
            </a:r>
            <a:endParaRPr lang="en-GB" sz="6600" b="1" dirty="0">
              <a:solidFill>
                <a:srgbClr val="E30613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3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8E586-7072-43BD-A91F-B88D046B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508"/>
            <a:ext cx="12044645" cy="86711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cs typeface="Arial" panose="020B0604020202020204" pitchFamily="34" charset="0"/>
              </a:rPr>
              <a:t>Церебролізин</a:t>
            </a:r>
            <a:r>
              <a:rPr lang="en-US" dirty="0"/>
              <a:t>®</a:t>
            </a:r>
            <a:r>
              <a:rPr lang="uk-UA" dirty="0">
                <a:cs typeface="Arial" panose="020B0604020202020204" pitchFamily="34" charset="0"/>
              </a:rPr>
              <a:t> забезпечує ефективне лікування ЧМТ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FF2CD6-6548-4262-9F10-4ADC7131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101" y="4001330"/>
            <a:ext cx="7920233" cy="164643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600" dirty="0">
                <a:latin typeface="+mn-lt"/>
              </a:rPr>
              <a:t>Церебролізин</a:t>
            </a:r>
            <a:r>
              <a:rPr lang="de-DE" sz="1600" i="1" baseline="30000" dirty="0">
                <a:latin typeface="+mn-lt"/>
                <a:cs typeface="Arial" panose="020B0604020202020204" pitchFamily="34" charset="0"/>
              </a:rPr>
              <a:t>®</a:t>
            </a:r>
            <a:r>
              <a:rPr lang="uk-UA" sz="1600" dirty="0">
                <a:latin typeface="+mn-lt"/>
              </a:rPr>
              <a:t> покращує загальний вихід</a:t>
            </a:r>
            <a:endParaRPr lang="en-GB" sz="16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600" dirty="0">
                <a:latin typeface="+mn-lt"/>
              </a:rPr>
              <a:t>Церебролізин</a:t>
            </a:r>
            <a:r>
              <a:rPr lang="de-DE" sz="1600" i="1" baseline="30000" dirty="0">
                <a:latin typeface="+mn-lt"/>
                <a:cs typeface="Arial" panose="020B0604020202020204" pitchFamily="34" charset="0"/>
              </a:rPr>
              <a:t>®</a:t>
            </a:r>
            <a:r>
              <a:rPr lang="uk-UA" sz="1600" dirty="0">
                <a:latin typeface="+mn-lt"/>
              </a:rPr>
              <a:t> надає </a:t>
            </a:r>
            <a:r>
              <a:rPr lang="uk-UA" sz="1600" b="1" dirty="0">
                <a:latin typeface="+mn-lt"/>
              </a:rPr>
              <a:t>середню перевагу</a:t>
            </a:r>
            <a:r>
              <a:rPr lang="en-US" sz="1600" b="1" dirty="0">
                <a:latin typeface="+mn-lt"/>
              </a:rPr>
              <a:t> </a:t>
            </a:r>
            <a:r>
              <a:rPr lang="uk-UA" sz="1600" dirty="0">
                <a:latin typeface="+mn-lt"/>
              </a:rPr>
              <a:t>у величині ефекту</a:t>
            </a:r>
            <a:r>
              <a:rPr lang="en-US" sz="1600" dirty="0">
                <a:latin typeface="+mn-lt"/>
              </a:rPr>
              <a:t> (0.60)</a:t>
            </a:r>
            <a:endParaRPr lang="en-GB" sz="16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600" b="1" dirty="0">
                <a:latin typeface="+mn-lt"/>
              </a:rPr>
              <a:t>Перевага статистично достовірна</a:t>
            </a:r>
            <a:r>
              <a:rPr lang="en-US" sz="1600" dirty="0">
                <a:latin typeface="+mn-lt"/>
              </a:rPr>
              <a:t> </a:t>
            </a:r>
            <a:r>
              <a:rPr lang="uk-UA" sz="1600" dirty="0">
                <a:latin typeface="+mn-lt"/>
              </a:rPr>
              <a:t>на 90-й день</a:t>
            </a:r>
            <a:endParaRPr lang="en-GB" sz="16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600" dirty="0">
                <a:latin typeface="+mn-lt"/>
              </a:rPr>
              <a:t>Оцінки за усіма 13 шкалами</a:t>
            </a:r>
            <a:r>
              <a:rPr lang="en-GB" sz="1600" dirty="0">
                <a:latin typeface="+mn-lt"/>
              </a:rPr>
              <a:t> </a:t>
            </a:r>
            <a:r>
              <a:rPr lang="uk-UA" sz="1600" dirty="0">
                <a:latin typeface="+mn-lt"/>
              </a:rPr>
              <a:t>вказують на перевагу Церебролізина над плацебо</a:t>
            </a:r>
            <a:endParaRPr lang="en-GB" sz="16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600" b="1" dirty="0">
                <a:latin typeface="+mn-lt"/>
              </a:rPr>
              <a:t>Результати статистично достовірні за 6 шкалами</a:t>
            </a:r>
            <a:endParaRPr lang="en-GB" sz="1600" b="1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5567FA-1F07-4311-8439-6A5556B72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433" y="1166312"/>
            <a:ext cx="6121777" cy="27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31631-2DED-4232-9DD5-F4C22AF8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cs typeface="Arial" panose="020B0604020202020204" pitchFamily="34" charset="0"/>
              </a:rPr>
              <a:t>Переваги ефективного лікування</a:t>
            </a:r>
            <a:r>
              <a:rPr lang="de-AT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ЧМТ для пацієнтів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0EDF1-819C-4FBA-9B2B-08C22AE7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417638"/>
            <a:ext cx="10845583" cy="347662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Церебролізин</a:t>
            </a:r>
            <a:r>
              <a:rPr lang="de-DE" b="1" i="1" baseline="300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®</a:t>
            </a:r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 забезпечує більш швидке повернення</a:t>
            </a:r>
            <a:r>
              <a:rPr lang="en-GB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до</a:t>
            </a:r>
            <a:r>
              <a:rPr lang="en-GB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роботи та     соціального життя</a:t>
            </a:r>
            <a:r>
              <a:rPr lang="en-GB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після ЧМТ</a:t>
            </a:r>
            <a:endParaRPr lang="en-GB" dirty="0">
              <a:solidFill>
                <a:srgbClr val="8A5DA4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Надає виражений антидепресивний ефект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Покращує когнітивні функції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Зменшує ризик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uk-UA" dirty="0">
                <a:latin typeface="+mn-lt"/>
                <a:cs typeface="Arial" panose="020B0604020202020204" pitchFamily="34" charset="0"/>
              </a:rPr>
              <a:t>найскладніших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uk-UA" dirty="0">
                <a:latin typeface="+mn-lt"/>
                <a:cs typeface="Arial" panose="020B0604020202020204" pitchFamily="34" charset="0"/>
              </a:rPr>
              <a:t>ускладнень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uk-UA" dirty="0">
                <a:latin typeface="+mn-lt"/>
                <a:cs typeface="Arial" panose="020B0604020202020204" pitchFamily="34" charset="0"/>
              </a:rPr>
              <a:t>після ЧМТ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E34DA0-4C81-497F-B131-B01FE169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073" y="3942707"/>
            <a:ext cx="2337007" cy="15638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F2EC55D-1C4C-4DF0-A72B-D7E7F0CF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177" y="3942707"/>
            <a:ext cx="2456664" cy="15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170" y="645126"/>
            <a:ext cx="10356349" cy="260168"/>
          </a:xfrm>
        </p:spPr>
        <p:txBody>
          <a:bodyPr>
            <a:noAutofit/>
          </a:bodyPr>
          <a:lstStyle/>
          <a:p>
            <a:br>
              <a:rPr lang="de-AT" sz="13800" dirty="0">
                <a:cs typeface="Arial" panose="020B0604020202020204" pitchFamily="34" charset="0"/>
              </a:rPr>
            </a:br>
            <a:r>
              <a:rPr lang="de-AT" sz="13800" dirty="0">
                <a:cs typeface="Arial" panose="020B0604020202020204" pitchFamily="34" charset="0"/>
              </a:rPr>
              <a:t>										</a:t>
            </a:r>
            <a:r>
              <a:rPr lang="uk-UA" sz="13800" dirty="0">
                <a:cs typeface="Arial" panose="020B0604020202020204" pitchFamily="34" charset="0"/>
              </a:rPr>
              <a:t>ЕФЕКТИ</a:t>
            </a:r>
            <a:endParaRPr lang="en-GB" sz="13800" dirty="0"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7145B-3EA7-436C-B23C-00BC67E78DBA}"/>
              </a:ext>
            </a:extLst>
          </p:cNvPr>
          <p:cNvSpPr/>
          <p:nvPr/>
        </p:nvSpPr>
        <p:spPr>
          <a:xfrm>
            <a:off x="4433409" y="3429000"/>
            <a:ext cx="5755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E30613"/>
                </a:solidFill>
                <a:ea typeface="+mj-ea"/>
                <a:cs typeface="Arial" panose="020B0604020202020204" pitchFamily="34" charset="0"/>
              </a:rPr>
              <a:t>РАННЬОГО</a:t>
            </a:r>
            <a:r>
              <a:rPr lang="de-AT" sz="4400" b="1" dirty="0">
                <a:solidFill>
                  <a:srgbClr val="E30613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uk-UA" sz="4400" b="1" dirty="0">
                <a:solidFill>
                  <a:srgbClr val="E30613"/>
                </a:solidFill>
                <a:ea typeface="+mj-ea"/>
                <a:cs typeface="Arial" panose="020B0604020202020204" pitchFamily="34" charset="0"/>
              </a:rPr>
              <a:t>ЛІКУВАННЯ</a:t>
            </a:r>
            <a:endParaRPr lang="en-GB" sz="6600" b="1" dirty="0">
              <a:solidFill>
                <a:srgbClr val="E30613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9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EE7B2-9CDA-40C0-832C-1813E8C3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3" y="274638"/>
            <a:ext cx="11505696" cy="1143000"/>
          </a:xfrm>
        </p:spPr>
        <p:txBody>
          <a:bodyPr>
            <a:noAutofit/>
          </a:bodyPr>
          <a:lstStyle/>
          <a:p>
            <a:r>
              <a:rPr lang="uk-UA" sz="3200" dirty="0">
                <a:cs typeface="Arial" panose="020B0604020202020204" pitchFamily="34" charset="0"/>
              </a:rPr>
              <a:t> </a:t>
            </a:r>
            <a:r>
              <a:rPr lang="ru-RU" sz="3200" dirty="0"/>
              <a:t>Церебролізин</a:t>
            </a:r>
            <a:r>
              <a:rPr lang="en-US" sz="3200" dirty="0"/>
              <a:t>®</a:t>
            </a:r>
            <a:r>
              <a:rPr lang="ru-RU" sz="3200" dirty="0"/>
              <a:t> покращує результати раннього лікування ЧМТ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4DB47-FC1F-49FB-AE61-58AD1557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350" y="4363382"/>
            <a:ext cx="9900953" cy="1143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dirty="0">
                <a:latin typeface="+mn-lt"/>
                <a:cs typeface="Arial" panose="020B0604020202020204" pitchFamily="34" charset="0"/>
              </a:rPr>
              <a:t>Церебролізин</a:t>
            </a:r>
            <a:r>
              <a:rPr lang="de-DE" sz="1600" i="1" baseline="30000" dirty="0">
                <a:latin typeface="+mn-lt"/>
                <a:cs typeface="Arial" panose="020B0604020202020204" pitchFamily="34" charset="0"/>
              </a:rPr>
              <a:t>®</a:t>
            </a:r>
            <a:r>
              <a:rPr lang="uk-UA" sz="1600" dirty="0">
                <a:latin typeface="+mn-lt"/>
                <a:cs typeface="Arial" panose="020B0604020202020204" pitchFamily="34" charset="0"/>
              </a:rPr>
              <a:t> забезпечує значну перевагу вже на 10-й день (за 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6 </a:t>
            </a:r>
            <a:r>
              <a:rPr lang="uk-UA" sz="1600" dirty="0">
                <a:latin typeface="+mn-lt"/>
                <a:cs typeface="Arial" panose="020B0604020202020204" pitchFamily="34" charset="0"/>
              </a:rPr>
              <a:t>з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7 </a:t>
            </a:r>
            <a:r>
              <a:rPr lang="uk-UA" sz="1600" dirty="0">
                <a:latin typeface="+mn-lt"/>
                <a:cs typeface="Arial" panose="020B0604020202020204" pitchFamily="34" charset="0"/>
              </a:rPr>
              <a:t>шкал для оцінки виходів)</a:t>
            </a:r>
            <a:endParaRPr lang="en-GB" sz="16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dirty="0">
                <a:latin typeface="+mn-lt"/>
                <a:cs typeface="Arial" panose="020B0604020202020204" pitchFamily="34" charset="0"/>
              </a:rPr>
              <a:t>Вже один цикл раннього лікування надає середню перевагу навіть на 30-й день</a:t>
            </a:r>
            <a:endParaRPr lang="en-GB" sz="1600" dirty="0">
              <a:latin typeface="+mn-lt"/>
              <a:cs typeface="Arial" panose="020B0604020202020204" pitchFamily="34" charset="0"/>
            </a:endParaRPr>
          </a:p>
          <a:p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269305-0323-4A67-9DD8-82C51E9B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03" y="1417638"/>
            <a:ext cx="5480146" cy="28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4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0062E-F2A6-4858-A359-24382F66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cs typeface="Arial" panose="020B0604020202020204" pitchFamily="34" charset="0"/>
              </a:rPr>
              <a:t>Переваги раннього лікування для пацієнтів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B2E6A-78BC-4A06-B373-D28068AF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417638"/>
            <a:ext cx="10845583" cy="347662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Церебролізин</a:t>
            </a:r>
            <a:r>
              <a:rPr lang="de-DE" b="1" i="1" baseline="300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® </a:t>
            </a:r>
            <a:r>
              <a:rPr lang="uk-UA" b="1" i="1" baseline="300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надає ефективне лікування вже на 10-й день</a:t>
            </a:r>
            <a:endParaRPr lang="en-GB" dirty="0">
              <a:solidFill>
                <a:srgbClr val="8A5DA4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Забезпечує ранню незалежність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Сприяє меншій залежності пацієнтів від опікунів 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Скорочує час перебування в стаціонарі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D2BD31-C5EB-4E5C-97C4-DDB2CAB9C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179" y="3483319"/>
            <a:ext cx="2834739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63" y="1352462"/>
            <a:ext cx="10356349" cy="260168"/>
          </a:xfrm>
        </p:spPr>
        <p:txBody>
          <a:bodyPr>
            <a:noAutofit/>
          </a:bodyPr>
          <a:lstStyle/>
          <a:p>
            <a:br>
              <a:rPr lang="de-AT" sz="4400" dirty="0">
                <a:cs typeface="Arial" panose="020B0604020202020204" pitchFamily="34" charset="0"/>
              </a:rPr>
            </a:br>
            <a:r>
              <a:rPr lang="de-AT" sz="4400" dirty="0">
                <a:cs typeface="Arial" panose="020B0604020202020204" pitchFamily="34" charset="0"/>
              </a:rPr>
              <a:t>			</a:t>
            </a:r>
            <a:r>
              <a:rPr lang="uk-UA" sz="4400" dirty="0">
                <a:cs typeface="Arial" panose="020B0604020202020204" pitchFamily="34" charset="0"/>
              </a:rPr>
              <a:t>    ДОСТОВІРНЕ</a:t>
            </a:r>
            <a:endParaRPr lang="en-GB" sz="4400" dirty="0"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7145B-3EA7-436C-B23C-00BC67E78DBA}"/>
              </a:ext>
            </a:extLst>
          </p:cNvPr>
          <p:cNvSpPr/>
          <p:nvPr/>
        </p:nvSpPr>
        <p:spPr>
          <a:xfrm>
            <a:off x="1770257" y="1780944"/>
            <a:ext cx="79191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rgbClr val="E30613"/>
                </a:solidFill>
                <a:latin typeface="+mj-lt"/>
                <a:ea typeface="+mj-ea"/>
                <a:cs typeface="Arial" panose="020B0604020202020204" pitchFamily="34" charset="0"/>
              </a:rPr>
              <a:t>     ЗНИЖЕННЯ</a:t>
            </a:r>
            <a:r>
              <a:rPr lang="de-AT" sz="9600" b="1" dirty="0">
                <a:solidFill>
                  <a:srgbClr val="E30613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6C7DBF-7981-4CFE-9F4A-D74C5185ACDA}"/>
              </a:ext>
            </a:extLst>
          </p:cNvPr>
          <p:cNvSpPr/>
          <p:nvPr/>
        </p:nvSpPr>
        <p:spPr>
          <a:xfrm>
            <a:off x="4419327" y="2918753"/>
            <a:ext cx="5410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>
                <a:solidFill>
                  <a:srgbClr val="E30613"/>
                </a:solidFill>
                <a:latin typeface="+mj-lt"/>
                <a:ea typeface="+mj-ea"/>
                <a:cs typeface="Arial" panose="020B0604020202020204" pitchFamily="34" charset="0"/>
              </a:rPr>
              <a:t>        ДЕПРЕСІЇ</a:t>
            </a:r>
            <a:endParaRPr lang="en-GB" sz="7200" b="1" dirty="0">
              <a:solidFill>
                <a:srgbClr val="E30613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8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1F593-DE9C-43BD-8312-E8D91454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cs typeface="Arial" panose="020B0604020202020204" pitchFamily="34" charset="0"/>
              </a:rPr>
              <a:t>                Велика проблема депресії після ЧМТ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06F744-B40D-4796-ADE5-8A99FEFC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295" y="1417638"/>
            <a:ext cx="6906589" cy="394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942DC2E-D505-4C54-92BE-FC2B74456740}"/>
              </a:ext>
            </a:extLst>
          </p:cNvPr>
          <p:cNvSpPr txBox="1">
            <a:spLocks/>
          </p:cNvSpPr>
          <p:nvPr/>
        </p:nvSpPr>
        <p:spPr>
          <a:xfrm>
            <a:off x="-268940" y="5943246"/>
            <a:ext cx="12192000" cy="86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pPr algn="ctr"/>
            <a:r>
              <a:rPr lang="uk-UA" sz="28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Потрібно неодмінно лікувати такі наслідки</a:t>
            </a:r>
            <a:r>
              <a:rPr lang="de-AT" sz="28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!</a:t>
            </a:r>
            <a:endParaRPr lang="en-GB" sz="2800" dirty="0">
              <a:solidFill>
                <a:srgbClr val="8A5DA4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EE7B2-9CDA-40C0-832C-1813E8C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300" dirty="0">
                <a:cs typeface="Arial" panose="020B0604020202020204" pitchFamily="34" charset="0"/>
              </a:rPr>
              <a:t> Церебролізин</a:t>
            </a:r>
            <a:r>
              <a:rPr lang="en-US" sz="3300" dirty="0"/>
              <a:t>®</a:t>
            </a:r>
            <a:r>
              <a:rPr lang="uk-UA" sz="3300" dirty="0">
                <a:cs typeface="Arial" panose="020B0604020202020204" pitchFamily="34" charset="0"/>
              </a:rPr>
              <a:t> забезпечує достовірне зниження депресії</a:t>
            </a:r>
            <a:endParaRPr lang="en-US" sz="3300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4DB47-FC1F-49FB-AE61-58AD1557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591" y="4268589"/>
            <a:ext cx="9186389" cy="1143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700" dirty="0">
                <a:latin typeface="+mn-lt"/>
                <a:cs typeface="Arial" panose="020B0604020202020204" pitchFamily="34" charset="0"/>
              </a:rPr>
              <a:t>Церебролізин</a:t>
            </a:r>
            <a:r>
              <a:rPr lang="de-DE" sz="1700" i="1" baseline="30000" dirty="0">
                <a:latin typeface="+mn-lt"/>
                <a:cs typeface="Arial" panose="020B0604020202020204" pitchFamily="34" charset="0"/>
              </a:rPr>
              <a:t>®</a:t>
            </a:r>
            <a:r>
              <a:rPr lang="uk-UA" sz="1700" dirty="0">
                <a:latin typeface="+mn-lt"/>
                <a:cs typeface="Arial" panose="020B0604020202020204" pitchFamily="34" charset="0"/>
              </a:rPr>
              <a:t> надає 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велику перевагу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dirty="0">
                <a:latin typeface="+mn-lt"/>
                <a:cs typeface="Arial" panose="020B0604020202020204" pitchFamily="34" charset="0"/>
              </a:rPr>
              <a:t>на 90-й день</a:t>
            </a:r>
            <a:endParaRPr lang="en-GB" sz="17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700" dirty="0">
                <a:latin typeface="+mn-lt"/>
                <a:cs typeface="Arial" panose="020B0604020202020204" pitchFamily="34" charset="0"/>
              </a:rPr>
              <a:t>Перевага за Госпітальною Шкалою тривоги та депресії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стає достовірною на 30-й день</a:t>
            </a:r>
            <a:endParaRPr lang="en-GB" sz="1700" b="1" dirty="0">
              <a:latin typeface="+mn-lt"/>
              <a:cs typeface="Arial" panose="020B0604020202020204" pitchFamily="34" charset="0"/>
            </a:endParaRPr>
          </a:p>
          <a:p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5ABB66-BD35-4155-A238-7047E929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6189">
            <a:off x="10251193" y="2348761"/>
            <a:ext cx="891265" cy="1236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57480B-7977-48B5-A70C-FD09D692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21" y="1417638"/>
            <a:ext cx="6525536" cy="233395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D807759-53B4-4997-9DAA-03E82070CB8F}"/>
              </a:ext>
            </a:extLst>
          </p:cNvPr>
          <p:cNvSpPr/>
          <p:nvPr/>
        </p:nvSpPr>
        <p:spPr>
          <a:xfrm>
            <a:off x="3983316" y="3760298"/>
            <a:ext cx="46009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Мал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.: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Оцінка депресії за шкалою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HADS , 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критерій Манна-Уітні,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90-й день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PP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2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0062E-F2A6-4858-A359-24382F66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03" y="328426"/>
            <a:ext cx="11537577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Arial" panose="020B0604020202020204" pitchFamily="34" charset="0"/>
              </a:rPr>
              <a:t>Переваги достовірного зниження депресії для пацієнтів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B2E6A-78BC-4A06-B373-D28068AF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03" y="1471426"/>
            <a:ext cx="10845583" cy="347662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Завдяки Церебролізину пацієнти знову радіють життю</a:t>
            </a:r>
            <a:r>
              <a:rPr lang="en-GB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Зменшує прояви депресії після ЧМТ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Забезпечує більш швидке повернення до соціального життя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Сприяє кращій якості життя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D9B5A4-09F5-40C0-A34D-7992003D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992" y="3603208"/>
            <a:ext cx="3240495" cy="17749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830207-B858-4C51-877C-F066FE5A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74" y="3603208"/>
            <a:ext cx="2673408" cy="17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Calibri" panose="020F0502020204030204" pitchFamily="34" charset="0"/>
              </a:rPr>
              <a:t>Ціль дослідження</a:t>
            </a:r>
            <a:r>
              <a:rPr lang="en-US" dirty="0">
                <a:cs typeface="Calibri" panose="020F0502020204030204" pitchFamily="34" charset="0"/>
              </a:rPr>
              <a:t> CAPTAIN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C60048-583A-41FE-8E11-B49B8F16D12C}"/>
              </a:ext>
            </a:extLst>
          </p:cNvPr>
          <p:cNvSpPr txBox="1"/>
          <p:nvPr/>
        </p:nvSpPr>
        <p:spPr>
          <a:xfrm>
            <a:off x="812799" y="1682903"/>
            <a:ext cx="10557165" cy="2800767"/>
          </a:xfrm>
          <a:prstGeom prst="rect">
            <a:avLst/>
          </a:prstGeom>
          <a:noFill/>
          <a:ln w="47625">
            <a:solidFill>
              <a:srgbClr val="8A5DA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uk-UA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Оцінити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200" b="1" dirty="0">
                <a:solidFill>
                  <a:srgbClr val="8A5DA4"/>
                </a:solidFill>
                <a:cs typeface="Arial" panose="020B0604020202020204" pitchFamily="34" charset="0"/>
              </a:rPr>
              <a:t>ефективність та безпеку Церебролізину </a:t>
            </a:r>
            <a:r>
              <a:rPr lang="uk-UA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у пацієнтів </a:t>
            </a:r>
            <a:r>
              <a:rPr lang="uk-UA" sz="2200" b="1" dirty="0">
                <a:solidFill>
                  <a:srgbClr val="8A5DA4"/>
                </a:solidFill>
                <a:cs typeface="Arial" panose="020B0604020202020204" pitchFamily="34" charset="0"/>
              </a:rPr>
              <a:t>після                    черепно-мозкової</a:t>
            </a:r>
            <a:r>
              <a:rPr lang="en-US" sz="2200" b="1" dirty="0">
                <a:solidFill>
                  <a:srgbClr val="8A5DA4"/>
                </a:solidFill>
                <a:cs typeface="Arial" panose="020B0604020202020204" pitchFamily="34" charset="0"/>
              </a:rPr>
              <a:t> </a:t>
            </a:r>
            <a:r>
              <a:rPr lang="uk-UA" sz="2200" b="1" dirty="0">
                <a:solidFill>
                  <a:srgbClr val="8A5DA4"/>
                </a:solidFill>
                <a:cs typeface="Arial" panose="020B0604020202020204" pitchFamily="34" charset="0"/>
              </a:rPr>
              <a:t>травми від середнього до тяжкого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200" b="1" dirty="0">
                <a:solidFill>
                  <a:srgbClr val="8A5DA4"/>
                </a:solidFill>
                <a:cs typeface="Arial" panose="020B0604020202020204" pitchFamily="34" charset="0"/>
              </a:rPr>
              <a:t>ступеня тяжкості 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uk-UA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 Дослідити клінічні ефекти Церебролізину </a:t>
            </a:r>
            <a:r>
              <a:rPr lang="uk-UA" sz="2200" b="1" dirty="0">
                <a:solidFill>
                  <a:srgbClr val="8A5DA4"/>
                </a:solidFill>
                <a:cs typeface="Arial" panose="020B0604020202020204" pitchFamily="34" charset="0"/>
              </a:rPr>
              <a:t>при гострій стадії</a:t>
            </a:r>
            <a:r>
              <a:rPr lang="en-US" sz="2200" b="1" dirty="0">
                <a:solidFill>
                  <a:srgbClr val="8A5DA4"/>
                </a:solidFill>
                <a:cs typeface="Arial" panose="020B0604020202020204" pitchFamily="34" charset="0"/>
              </a:rPr>
              <a:t> (</a:t>
            </a:r>
            <a:r>
              <a:rPr lang="uk-UA" sz="2200" b="1" dirty="0">
                <a:solidFill>
                  <a:srgbClr val="8A5DA4"/>
                </a:solidFill>
                <a:cs typeface="Arial" panose="020B0604020202020204" pitchFamily="34" charset="0"/>
              </a:rPr>
              <a:t>нейропротекція</a:t>
            </a:r>
            <a:r>
              <a:rPr lang="en-US" sz="2200" b="1" dirty="0">
                <a:solidFill>
                  <a:srgbClr val="8A5DA4"/>
                </a:solidFill>
                <a:cs typeface="Arial" panose="020B0604020202020204" pitchFamily="34" charset="0"/>
              </a:rPr>
              <a:t>) </a:t>
            </a:r>
            <a:endParaRPr lang="ru-RU" sz="2200" b="1" dirty="0">
              <a:solidFill>
                <a:srgbClr val="8A5DA4"/>
              </a:solidFill>
              <a:cs typeface="Arial" panose="020B0604020202020204" pitchFamily="34" charset="0"/>
            </a:endParaRPr>
          </a:p>
          <a:p>
            <a:pPr algn="ctr"/>
            <a:r>
              <a:rPr lang="uk-UA" sz="2200" b="1" dirty="0">
                <a:solidFill>
                  <a:srgbClr val="8A5DA4"/>
                </a:solidFill>
                <a:cs typeface="Arial" panose="020B0604020202020204" pitchFamily="34" charset="0"/>
              </a:rPr>
              <a:t> і під час ранньої та пізньої реабілітації </a:t>
            </a:r>
          </a:p>
          <a:p>
            <a:pPr algn="ctr"/>
            <a:r>
              <a:rPr lang="uk-UA" sz="2200" b="1" dirty="0">
                <a:solidFill>
                  <a:srgbClr val="8A5DA4"/>
                </a:solidFill>
                <a:cs typeface="Arial" panose="020B0604020202020204" pitchFamily="34" charset="0"/>
              </a:rPr>
              <a:t>в якості частини комплексної нейрореабілітаційної стратегії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8A5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63" y="1352462"/>
            <a:ext cx="10356349" cy="260168"/>
          </a:xfrm>
        </p:spPr>
        <p:txBody>
          <a:bodyPr>
            <a:noAutofit/>
          </a:bodyPr>
          <a:lstStyle/>
          <a:p>
            <a:br>
              <a:rPr lang="de-AT" sz="4400" dirty="0"/>
            </a:br>
            <a:r>
              <a:rPr lang="de-AT" sz="4400" dirty="0"/>
              <a:t>			</a:t>
            </a:r>
            <a:endParaRPr lang="en-GB" sz="4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7145B-3EA7-436C-B23C-00BC67E78DBA}"/>
              </a:ext>
            </a:extLst>
          </p:cNvPr>
          <p:cNvSpPr/>
          <p:nvPr/>
        </p:nvSpPr>
        <p:spPr>
          <a:xfrm>
            <a:off x="1770257" y="1781977"/>
            <a:ext cx="8289129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>
                <a:solidFill>
                  <a:srgbClr val="E30613"/>
                </a:solidFill>
                <a:latin typeface="+mj-lt"/>
                <a:ea typeface="+mj-ea"/>
                <a:cs typeface="Arial" panose="020B0604020202020204" pitchFamily="34" charset="0"/>
              </a:rPr>
              <a:t>ПОКРАЩЕННЯ</a:t>
            </a:r>
            <a:r>
              <a:rPr lang="de-AT" sz="8800" b="1" dirty="0">
                <a:solidFill>
                  <a:srgbClr val="E30613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de-AT" sz="5400" b="1" dirty="0">
                <a:solidFill>
                  <a:srgbClr val="E30613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</a:p>
          <a:p>
            <a:r>
              <a:rPr lang="uk-UA" sz="4800" b="1" dirty="0">
                <a:solidFill>
                  <a:srgbClr val="E30613"/>
                </a:solidFill>
                <a:latin typeface="+mj-lt"/>
                <a:ea typeface="+mj-ea"/>
                <a:cs typeface="Arial" panose="020B0604020202020204" pitchFamily="34" charset="0"/>
              </a:rPr>
              <a:t>       ПАМ’ЯТІ ТА КОНЦЕНТРАЦІЇ</a:t>
            </a:r>
            <a:endParaRPr lang="de-AT" sz="4800" b="1" dirty="0">
              <a:solidFill>
                <a:srgbClr val="E30613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9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87E1AA-0232-462A-85D8-A48CAAAA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24" y="2035885"/>
            <a:ext cx="8818097" cy="26569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D1F593-DE9C-43BD-8312-E8D91454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242" y="310489"/>
            <a:ext cx="10845583" cy="1143000"/>
          </a:xfrm>
        </p:spPr>
        <p:txBody>
          <a:bodyPr>
            <a:normAutofit/>
          </a:bodyPr>
          <a:lstStyle/>
          <a:p>
            <a:r>
              <a:rPr lang="uk-UA" sz="3200" dirty="0">
                <a:cs typeface="Arial" panose="020B0604020202020204" pitchFamily="34" charset="0"/>
              </a:rPr>
              <a:t>Велика проблема когнітивних розладів після ЧМТ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18E0884-E121-483A-A07E-8BDC70A67BB8}"/>
              </a:ext>
            </a:extLst>
          </p:cNvPr>
          <p:cNvSpPr txBox="1">
            <a:spLocks/>
          </p:cNvSpPr>
          <p:nvPr/>
        </p:nvSpPr>
        <p:spPr>
          <a:xfrm>
            <a:off x="-336175" y="5902905"/>
            <a:ext cx="12192000" cy="86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pPr algn="ctr"/>
            <a:r>
              <a:rPr lang="uk-UA" sz="28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Потрібно неодмінно лікувати такі наслідки</a:t>
            </a:r>
            <a:r>
              <a:rPr lang="de-AT" sz="28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!</a:t>
            </a:r>
            <a:endParaRPr lang="en-GB" sz="2800" dirty="0">
              <a:solidFill>
                <a:srgbClr val="8A5DA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75613" y="2014093"/>
            <a:ext cx="3792169" cy="2700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Найбільш поширеними наслідками ЧМТ є         порушення пам’яті, уваги             та виконавчого функціонування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2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4DB47-FC1F-49FB-AE61-58AD1557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313" y="4269933"/>
            <a:ext cx="8205004" cy="1143000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dirty="0">
                <a:latin typeface="+mn-lt"/>
                <a:cs typeface="Arial" panose="020B0604020202020204" pitchFamily="34" charset="0"/>
              </a:rPr>
              <a:t>Оцінка за усіма 3 когнітивними шкалами</a:t>
            </a:r>
            <a:r>
              <a:rPr lang="en-US" sz="1700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статистично достовірна</a:t>
            </a:r>
            <a:endParaRPr lang="en-GB" sz="1700" b="1" dirty="0"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dirty="0">
                <a:latin typeface="+mn-lt"/>
                <a:cs typeface="Arial" panose="020B0604020202020204" pitchFamily="34" charset="0"/>
              </a:rPr>
              <a:t>Церебролізин</a:t>
            </a:r>
            <a:r>
              <a:rPr lang="de-DE" sz="1700" i="1" baseline="30000" dirty="0">
                <a:latin typeface="+mn-lt"/>
                <a:cs typeface="Arial" panose="020B0604020202020204" pitchFamily="34" charset="0"/>
              </a:rPr>
              <a:t>®</a:t>
            </a:r>
            <a:r>
              <a:rPr lang="uk-UA" sz="1700" dirty="0">
                <a:latin typeface="+mn-lt"/>
                <a:cs typeface="Arial" panose="020B0604020202020204" pitchFamily="34" charset="0"/>
              </a:rPr>
              <a:t> демонструє</a:t>
            </a:r>
            <a:r>
              <a:rPr lang="en-US" sz="1700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велику перевагу</a:t>
            </a:r>
            <a:endParaRPr lang="en-GB" sz="1700" b="1" dirty="0"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1" dirty="0">
                <a:latin typeface="+mn-lt"/>
                <a:cs typeface="Arial" panose="020B0604020202020204" pitchFamily="34" charset="0"/>
              </a:rPr>
              <a:t>Вже на</a:t>
            </a:r>
            <a:r>
              <a:rPr lang="en-US" sz="1700" b="1" dirty="0">
                <a:latin typeface="+mn-lt"/>
                <a:cs typeface="Arial" panose="020B0604020202020204" pitchFamily="34" charset="0"/>
              </a:rPr>
              <a:t> 30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-й день</a:t>
            </a:r>
            <a:r>
              <a:rPr lang="en-US" sz="17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великий ефект від лікування</a:t>
            </a:r>
            <a:r>
              <a:rPr lang="en-US" sz="17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dirty="0">
                <a:latin typeface="+mn-lt"/>
                <a:cs typeface="Arial" panose="020B0604020202020204" pitchFamily="34" charset="0"/>
              </a:rPr>
              <a:t>при оцінці за Зворотнім тестом вимірювання об’єму пам’яті</a:t>
            </a: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A6AF25-71AA-4079-9568-B6756A72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53" y="1551644"/>
            <a:ext cx="6792273" cy="23148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EE7B2-9CDA-40C0-832C-1813E8C3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24" y="206949"/>
            <a:ext cx="10845583" cy="1143000"/>
          </a:xfrm>
        </p:spPr>
        <p:txBody>
          <a:bodyPr>
            <a:normAutofit/>
          </a:bodyPr>
          <a:lstStyle/>
          <a:p>
            <a:r>
              <a:rPr lang="uk-UA" sz="3200" dirty="0">
                <a:cs typeface="Arial" panose="020B0604020202020204" pitchFamily="34" charset="0"/>
              </a:rPr>
              <a:t>    Церебролізин</a:t>
            </a:r>
            <a:r>
              <a:rPr lang="en-US" sz="3200" dirty="0"/>
              <a:t>®</a:t>
            </a:r>
            <a:r>
              <a:rPr lang="uk-UA" sz="3200" dirty="0">
                <a:cs typeface="Arial" panose="020B0604020202020204" pitchFamily="34" charset="0"/>
              </a:rPr>
              <a:t> покращує пам’ять та концентрацію</a:t>
            </a:r>
            <a:endParaRPr lang="en-GB" sz="3200" dirty="0"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5ABB66-BD35-4155-A238-7047E929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6189">
            <a:off x="10158830" y="1554434"/>
            <a:ext cx="891265" cy="12363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5FBAE8E-FBD3-4BD6-AB94-47C87B2DD239}"/>
              </a:ext>
            </a:extLst>
          </p:cNvPr>
          <p:cNvSpPr/>
          <p:nvPr/>
        </p:nvSpPr>
        <p:spPr>
          <a:xfrm>
            <a:off x="3683308" y="3945127"/>
            <a:ext cx="45063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Мал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.:</a:t>
            </a:r>
            <a:r>
              <a:rPr lang="uk-UA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Оцінка за когнітивними шкалами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uk-UA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критерій Манна-Уітні,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90-й день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PP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6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EE7B2-9CDA-40C0-832C-1813E8C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cs typeface="Arial" panose="020B0604020202020204" pitchFamily="34" charset="0"/>
              </a:rPr>
              <a:t> Церебролізин</a:t>
            </a:r>
            <a:r>
              <a:rPr lang="en-US" sz="3200" dirty="0"/>
              <a:t>®</a:t>
            </a:r>
            <a:r>
              <a:rPr lang="uk-UA" sz="3200" dirty="0">
                <a:cs typeface="Arial" panose="020B0604020202020204" pitchFamily="34" charset="0"/>
              </a:rPr>
              <a:t> покращує пам’ять та концентрацію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4DB47-FC1F-49FB-AE61-58AD1557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3967417"/>
            <a:ext cx="10604876" cy="1572817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700" dirty="0">
                <a:latin typeface="+mn-lt"/>
                <a:cs typeface="Arial" panose="020B0604020202020204" pitchFamily="34" charset="0"/>
              </a:rPr>
              <a:t>Перевага за більшістю когнітивних шкал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статистично достовірна</a:t>
            </a:r>
            <a:endParaRPr lang="en-GB" sz="1700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700" b="1" dirty="0">
                <a:latin typeface="+mn-lt"/>
                <a:cs typeface="Arial" panose="020B0604020202020204" pitchFamily="34" charset="0"/>
              </a:rPr>
              <a:t>Велика перевага при оцінці за 3 когнітивними шкалами</a:t>
            </a:r>
            <a:endParaRPr lang="en-GB" sz="17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700" dirty="0">
                <a:latin typeface="+mn-lt"/>
                <a:cs typeface="Arial" panose="020B0604020202020204" pitchFamily="34" charset="0"/>
              </a:rPr>
              <a:t>Вже на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700" b="1" dirty="0">
                <a:latin typeface="+mn-lt"/>
                <a:cs typeface="Arial" panose="020B0604020202020204" pitchFamily="34" charset="0"/>
              </a:rPr>
              <a:t>30</a:t>
            </a:r>
            <a:r>
              <a:rPr lang="uk-UA" sz="1700" b="1" dirty="0">
                <a:latin typeface="+mn-lt"/>
                <a:cs typeface="Arial" panose="020B0604020202020204" pitchFamily="34" charset="0"/>
              </a:rPr>
              <a:t>-й день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dirty="0">
                <a:latin typeface="+mn-lt"/>
                <a:cs typeface="Arial" panose="020B0604020202020204" pitchFamily="34" charset="0"/>
              </a:rPr>
              <a:t>великий ефект від лікування </a:t>
            </a:r>
            <a:r>
              <a:rPr lang="ru-RU" sz="1700" dirty="0">
                <a:latin typeface="+mn-lt"/>
                <a:cs typeface="Arial" panose="020B0604020202020204" pitchFamily="34" charset="0"/>
              </a:rPr>
              <a:t>порушень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1700" dirty="0">
                <a:latin typeface="+mn-lt"/>
                <a:cs typeface="Arial" panose="020B0604020202020204" pitchFamily="34" charset="0"/>
              </a:rPr>
              <a:t>уваги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 (</a:t>
            </a:r>
            <a:r>
              <a:rPr lang="uk-UA" sz="1700" dirty="0">
                <a:latin typeface="+mn-lt"/>
                <a:cs typeface="Arial" panose="020B0604020202020204" pitchFamily="34" charset="0"/>
              </a:rPr>
              <a:t>Зворотній тест вимірювання об’єму пам’яті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700" dirty="0">
                <a:latin typeface="+mn-lt"/>
                <a:cs typeface="Arial" panose="020B0604020202020204" pitchFamily="34" charset="0"/>
              </a:rPr>
              <a:t>Відмінний лікувальний ефект відносно виконавчих функцій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 (</a:t>
            </a:r>
            <a:r>
              <a:rPr lang="uk-UA" sz="1700" dirty="0">
                <a:latin typeface="+mn-lt"/>
                <a:cs typeface="Arial" panose="020B0604020202020204" pitchFamily="34" charset="0"/>
              </a:rPr>
              <a:t>Тест Струпа: словесно-точкова інтерференція</a:t>
            </a:r>
            <a:r>
              <a:rPr lang="en-GB" sz="1700" dirty="0">
                <a:latin typeface="+mn-lt"/>
                <a:cs typeface="Arial" panose="020B0604020202020204" pitchFamily="34" charset="0"/>
              </a:rPr>
              <a:t>)</a:t>
            </a:r>
          </a:p>
          <a:p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5ABB66-BD35-4155-A238-7047E929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6189">
            <a:off x="10158830" y="1554434"/>
            <a:ext cx="891265" cy="1236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501661-7B40-46D4-BA35-5D62E8FF7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3225"/>
            <a:ext cx="12192000" cy="203333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" y="1833225"/>
            <a:ext cx="2028635" cy="2033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Найбільш поширеними наслідками ЧМТ є порушення пам’яті, уваги та виконавчого функціонування.</a:t>
            </a:r>
          </a:p>
        </p:txBody>
      </p:sp>
    </p:spTree>
    <p:extLst>
      <p:ext uri="{BB962C8B-B14F-4D97-AF65-F5344CB8AC3E}">
        <p14:creationId xmlns:p14="http://schemas.microsoft.com/office/powerpoint/2010/main" val="48446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0062E-F2A6-4858-A359-24382F66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cs typeface="Arial" panose="020B0604020202020204" pitchFamily="34" charset="0"/>
              </a:rPr>
              <a:t>Переваги покращення пам’яті та концентрації для пацієнта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B2E6A-78BC-4A06-B373-D28068AF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383" y="1417638"/>
            <a:ext cx="10845583" cy="3476625"/>
          </a:xfrm>
        </p:spPr>
        <p:txBody>
          <a:bodyPr/>
          <a:lstStyle/>
          <a:p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Церебролізин</a:t>
            </a:r>
            <a:r>
              <a:rPr lang="de-DE" b="1" i="1" baseline="300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® </a:t>
            </a:r>
            <a:r>
              <a:rPr lang="uk-UA" b="1" i="1" baseline="30000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8A5DA4"/>
                </a:solidFill>
                <a:latin typeface="+mn-lt"/>
                <a:cs typeface="Arial" panose="020B0604020202020204" pitchFamily="34" charset="0"/>
              </a:rPr>
              <a:t>повертає пацієнтам контроль над власним життям!</a:t>
            </a:r>
            <a:endParaRPr lang="en-GB" b="1" dirty="0">
              <a:solidFill>
                <a:srgbClr val="8A5DA4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Покращує пам’ять та концентрацію після ЧМТ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Дає пацієнтам змогу більш швидко повертатися до роботи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>
                <a:latin typeface="+mn-lt"/>
                <a:cs typeface="Arial" panose="020B0604020202020204" pitchFamily="34" charset="0"/>
              </a:rPr>
              <a:t>Забезпечує обґрунтоване прийняття рішень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B4A4FC-FD50-4545-9F2F-F12FDA150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43" y="3645567"/>
            <a:ext cx="4341332" cy="18214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429F2C-B90A-4A95-B073-8B7F5C24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6" y="3645567"/>
            <a:ext cx="2728884" cy="18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3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2799" y="274637"/>
            <a:ext cx="10845583" cy="4902925"/>
          </a:xfrm>
        </p:spPr>
        <p:txBody>
          <a:bodyPr>
            <a:noAutofit/>
          </a:bodyPr>
          <a:lstStyle/>
          <a:p>
            <a:pPr algn="ctr"/>
            <a:r>
              <a:rPr lang="uk-UA" sz="11500" dirty="0">
                <a:latin typeface="+mn-lt"/>
                <a:cs typeface="Arial" panose="020B0604020202020204" pitchFamily="34" charset="0"/>
              </a:rPr>
              <a:t>ДЯКУЮ!</a:t>
            </a:r>
          </a:p>
        </p:txBody>
      </p:sp>
    </p:spTree>
    <p:extLst>
      <p:ext uri="{BB962C8B-B14F-4D97-AF65-F5344CB8AC3E}">
        <p14:creationId xmlns:p14="http://schemas.microsoft.com/office/powerpoint/2010/main" val="409884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769254" y="105606"/>
            <a:ext cx="10845583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Calibri" panose="020F0502020204030204" pitchFamily="34" charset="0"/>
              </a:rPr>
              <a:t>Дизайн дослідження </a:t>
            </a:r>
            <a:r>
              <a:rPr lang="en-US" dirty="0">
                <a:cs typeface="Calibri" panose="020F0502020204030204" pitchFamily="34" charset="0"/>
              </a:rPr>
              <a:t>CAPTAIN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C60048-583A-41FE-8E11-B49B8F16D12C}"/>
              </a:ext>
            </a:extLst>
          </p:cNvPr>
          <p:cNvSpPr txBox="1"/>
          <p:nvPr/>
        </p:nvSpPr>
        <p:spPr>
          <a:xfrm>
            <a:off x="769254" y="1248606"/>
            <a:ext cx="106426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Одноцентрове, проспективне, рандомізоване, подвійне сліпе, плацебо-контрольоване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клінічне дослідження фази </a:t>
            </a:r>
            <a:r>
              <a:rPr lang="en-US" sz="2400" b="1" dirty="0">
                <a:solidFill>
                  <a:srgbClr val="8A5DA4"/>
                </a:solidFill>
                <a:cs typeface="Arial" panose="020B0604020202020204" pitchFamily="34" charset="0"/>
              </a:rPr>
              <a:t>IIIb/IV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8A5DA4"/>
                </a:solidFill>
                <a:cs typeface="Arial" panose="020B0604020202020204" pitchFamily="34" charset="0"/>
              </a:rPr>
              <a:t>Оцінка на </a:t>
            </a:r>
            <a:r>
              <a:rPr lang="en-US" sz="2400" b="1" dirty="0">
                <a:solidFill>
                  <a:srgbClr val="8A5DA4"/>
                </a:solidFill>
                <a:cs typeface="Arial" panose="020B0604020202020204" pitchFamily="34" charset="0"/>
              </a:rPr>
              <a:t>10</a:t>
            </a:r>
            <a:r>
              <a:rPr lang="uk-UA" sz="2400" b="1" dirty="0">
                <a:solidFill>
                  <a:srgbClr val="8A5DA4"/>
                </a:solidFill>
                <a:cs typeface="Arial" panose="020B0604020202020204" pitchFamily="34" charset="0"/>
              </a:rPr>
              <a:t>-й</a:t>
            </a:r>
            <a:r>
              <a:rPr lang="en-US" sz="2400" b="1" dirty="0">
                <a:solidFill>
                  <a:srgbClr val="8A5DA4"/>
                </a:solidFill>
                <a:cs typeface="Arial" panose="020B0604020202020204" pitchFamily="34" charset="0"/>
              </a:rPr>
              <a:t>, 30</a:t>
            </a:r>
            <a:r>
              <a:rPr lang="uk-UA" sz="2400" b="1" dirty="0">
                <a:solidFill>
                  <a:srgbClr val="8A5DA4"/>
                </a:solidFill>
                <a:cs typeface="Arial" panose="020B0604020202020204" pitchFamily="34" charset="0"/>
              </a:rPr>
              <a:t>-й та </a:t>
            </a:r>
            <a:r>
              <a:rPr lang="en-US" sz="2400" b="1" dirty="0">
                <a:solidFill>
                  <a:srgbClr val="8A5DA4"/>
                </a:solidFill>
                <a:cs typeface="Arial" panose="020B0604020202020204" pitchFamily="34" charset="0"/>
              </a:rPr>
              <a:t>90</a:t>
            </a:r>
            <a:r>
              <a:rPr lang="uk-UA" sz="2400" b="1" dirty="0">
                <a:solidFill>
                  <a:srgbClr val="8A5DA4"/>
                </a:solidFill>
                <a:cs typeface="Arial" panose="020B0604020202020204" pitchFamily="34" charset="0"/>
              </a:rPr>
              <a:t>-й дні</a:t>
            </a:r>
            <a:endParaRPr lang="en-US" sz="2400" b="1" dirty="0">
              <a:solidFill>
                <a:srgbClr val="8A5DA4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A5DA4"/>
                </a:solidFill>
                <a:cs typeface="Arial" panose="020B0604020202020204" pitchFamily="34" charset="0"/>
              </a:rPr>
              <a:t>142 </a:t>
            </a:r>
            <a:r>
              <a:rPr lang="uk-UA" sz="2400" b="1" dirty="0">
                <a:solidFill>
                  <a:srgbClr val="8A5DA4"/>
                </a:solidFill>
                <a:cs typeface="Arial" panose="020B0604020202020204" pitchFamily="34" charset="0"/>
              </a:rPr>
              <a:t>пацієнта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 яких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139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пацієнтів було проаналізовано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(80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Церебролізин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®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59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Плацебо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Доповнення до стандартного лікування ЧМТ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Лікування Церебролізином починалося через </a:t>
            </a:r>
            <a:r>
              <a:rPr lang="en-US" sz="2400" b="1" dirty="0">
                <a:solidFill>
                  <a:srgbClr val="8A5DA4"/>
                </a:solidFill>
                <a:cs typeface="Arial" panose="020B0604020202020204" pitchFamily="34" charset="0"/>
              </a:rPr>
              <a:t>4 </a:t>
            </a:r>
            <a:r>
              <a:rPr lang="uk-UA" sz="2400" b="1" dirty="0">
                <a:solidFill>
                  <a:srgbClr val="8A5DA4"/>
                </a:solidFill>
                <a:cs typeface="Arial" panose="020B0604020202020204" pitchFamily="34" charset="0"/>
              </a:rPr>
              <a:t>години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після ЧМТ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Первинна кінцева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точка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багатовимірна оцінка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за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13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шкалами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BA8A9-C4C4-4A1D-8440-8707D895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06" y="327291"/>
            <a:ext cx="10845583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Calibri" panose="020F0502020204030204" pitchFamily="34" charset="0"/>
              </a:rPr>
              <a:t>Критерії включення</a:t>
            </a:r>
            <a:endParaRPr lang="en-GB" dirty="0">
              <a:cs typeface="Calibri" panose="020F050202020403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AC2C9A8-9420-497E-A6F5-6506D75FA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735422"/>
              </p:ext>
            </p:extLst>
          </p:nvPr>
        </p:nvGraphicFramePr>
        <p:xfrm>
          <a:off x="724006" y="1470291"/>
          <a:ext cx="10743983" cy="326926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0743983">
                  <a:extLst>
                    <a:ext uri="{9D8B030D-6E8A-4147-A177-3AD203B41FA5}">
                      <a16:colId xmlns:a16="http://schemas.microsoft.com/office/drawing/2014/main" val="495230418"/>
                    </a:ext>
                  </a:extLst>
                </a:gridCol>
              </a:tblGrid>
              <a:tr h="316119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Клінічний діагноз ЧМТ з оцінкою за Шкалою коми Глазго (ШКГ)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7-12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балів на момент госпіталізації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     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627415"/>
                  </a:ext>
                </a:extLst>
              </a:tr>
              <a:tr h="279255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Ізольована ЧМТ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оцінка за скороченою шкалою травм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(AIS)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інших частинах тіла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≤2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балів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482987"/>
                  </a:ext>
                </a:extLst>
              </a:tr>
              <a:tr h="279255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КТ - оцінка за класифікацією Маршала від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від дифузного пошкодження до невидаленого об’ємного ураження)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235214"/>
                  </a:ext>
                </a:extLst>
              </a:tr>
              <a:tr h="1275196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Індекс Карновського перед травмою 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 100.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Якщо до початку лікування в наявності не було відповідної інформації (наприклад, пацієнт був у непритомному стані або не мав можливості спілкуватися) і не було отримано інформацію протягом 24 годин після початку лікування, пацієнт залишався в дослідженні.                                                                          Якщо до початку лікування не було відомостей і через 24 години після початку лікування було виявлено порушення індексу Карновського, пацієнт припиняв участь у дослідженні.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750355"/>
                  </a:ext>
                </a:extLst>
              </a:tr>
              <a:tr h="279255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Вік від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18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років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561832"/>
                  </a:ext>
                </a:extLst>
              </a:tr>
              <a:tr h="279255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Можливість надання письмової інформованої згоди на участь у дослідженні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29980"/>
                  </a:ext>
                </a:extLst>
              </a:tr>
              <a:tr h="317088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Обґрунтована думка дослідника про здатність пацієнта дотримуватися вимог протоколу протягом дослідження.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530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Початок лікування досліджуваними ліками на протязі 4 годин після травми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07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9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2A727-EC71-4BC6-A8D5-865711A9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33" y="35713"/>
            <a:ext cx="10845583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Calibri" panose="020F0502020204030204" pitchFamily="34" charset="0"/>
              </a:rPr>
              <a:t>Критерії виключення</a:t>
            </a:r>
            <a:endParaRPr lang="en-GB" dirty="0">
              <a:cs typeface="Calibri" panose="020F050202020403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59C87B4-7587-4634-B838-68A014251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678188"/>
              </p:ext>
            </p:extLst>
          </p:nvPr>
        </p:nvGraphicFramePr>
        <p:xfrm>
          <a:off x="360133" y="1178713"/>
          <a:ext cx="11369488" cy="392476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1369488">
                  <a:extLst>
                    <a:ext uri="{9D8B030D-6E8A-4147-A177-3AD203B41FA5}">
                      <a16:colId xmlns:a16="http://schemas.microsoft.com/office/drawing/2014/main" val="2807407717"/>
                    </a:ext>
                  </a:extLst>
                </a:gridCol>
              </a:tblGrid>
              <a:tr h="270635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Пацієнт</a:t>
                      </a:r>
                      <a:r>
                        <a:rPr lang="uk-UA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з політравмою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оцінка за шкалою 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AIS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</a:t>
                      </a:r>
                      <a:r>
                        <a:rPr lang="uk-UA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інших 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частинах тіла 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&gt;2).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381924"/>
                  </a:ext>
                </a:extLst>
              </a:tr>
              <a:tr h="270635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Пацієнти зі спінальною травмою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88493"/>
                  </a:ext>
                </a:extLst>
              </a:tr>
              <a:tr h="270635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Внутрішньочерепні</a:t>
                      </a:r>
                      <a:r>
                        <a:rPr lang="uk-UA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втручання, а також ішемічний чи геморагічний інсульти в анамнезі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577468"/>
                  </a:ext>
                </a:extLst>
              </a:tr>
              <a:tr h="1082541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Докази наявності хвороб, таких як: гематологічні, ниркові, печінкові, психічні захворювання,</a:t>
                      </a:r>
                      <a:r>
                        <a:rPr lang="uk-UA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рак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діабет, ішемична хвороба серця, інфаркт міокарда або інші відомі захворювання серця, ревматоїдний артрит, епілепсія, докази дегенеративних або запальних захворювань, що впливають на нервову систему</a:t>
                      </a:r>
                      <a:r>
                        <a:rPr lang="uk-UA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(наприклад, хвороби Альцгеймера</a:t>
                      </a:r>
                      <a:r>
                        <a:rPr lang="uk-UA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чи</a:t>
                      </a: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Паркінсона). </a:t>
                      </a:r>
                    </a:p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Хворі з добре контрольованим діабетом і гіпертонією були включені, якщо не було свідчень вторинного ураження основних органів.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13146"/>
                  </a:ext>
                </a:extLst>
              </a:tr>
              <a:tr h="541270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Пацієнти, які перебувають на постійному лікуванні кортизоном, блокаторами кальцієвих каналів, антидепресантами, антипсихотичними препаратами або ноотропами.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978138"/>
                  </a:ext>
                </a:extLst>
              </a:tr>
              <a:tr h="269849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Будь-який стан, не</a:t>
                      </a: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пов’язаний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з ЧМТ, який може вплинути на функціональний</a:t>
                      </a: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вихід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або інші показники ефективності виходу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800981"/>
                  </a:ext>
                </a:extLst>
              </a:tr>
              <a:tr h="270635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Травма ведучої руки, яка, на думку дослідника, впливає на когнітивні або інші показники</a:t>
                      </a: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виходу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294084"/>
                  </a:ext>
                </a:extLst>
              </a:tr>
              <a:tr h="270635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Чіткі клінічні ознаки інтоксикації, які, на думку дослідника, впливають на оцінку.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589791"/>
                  </a:ext>
                </a:extLst>
              </a:tr>
              <a:tr h="270635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Ознаки залежності, на думку дослідника.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479884"/>
                  </a:ext>
                </a:extLst>
              </a:tr>
              <a:tr h="270635">
                <a:tc>
                  <a:txBody>
                    <a:bodyPr/>
                    <a:lstStyle/>
                    <a:p>
                      <a:pPr marL="2286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Пацієнти з проникаючою травмою мозку.</a:t>
                      </a:r>
                      <a:endParaRPr lang="en-GB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62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8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Calibri" panose="020F0502020204030204" pitchFamily="34" charset="0"/>
              </a:rPr>
              <a:t>Групи лікування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264195-D53C-409E-B911-FD33CEB74558}"/>
              </a:ext>
            </a:extLst>
          </p:cNvPr>
          <p:cNvSpPr txBox="1"/>
          <p:nvPr/>
        </p:nvSpPr>
        <p:spPr>
          <a:xfrm>
            <a:off x="1608189" y="2100489"/>
            <a:ext cx="252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  КОНТРОЛЬНА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62228E-2D09-4FAB-9C49-50EEBAC19638}"/>
              </a:ext>
            </a:extLst>
          </p:cNvPr>
          <p:cNvSpPr txBox="1"/>
          <p:nvPr/>
        </p:nvSpPr>
        <p:spPr>
          <a:xfrm>
            <a:off x="6945249" y="2100489"/>
            <a:ext cx="3472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ЦЕРЕБРОЛІЗИН</a:t>
            </a:r>
            <a:r>
              <a:rPr lang="de-DE" sz="20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®</a:t>
            </a:r>
            <a:endParaRPr lang="de-AT" sz="2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DE0486-9E14-498F-8C4B-05B83B8C415D}"/>
              </a:ext>
            </a:extLst>
          </p:cNvPr>
          <p:cNvSpPr/>
          <p:nvPr/>
        </p:nvSpPr>
        <p:spPr>
          <a:xfrm>
            <a:off x="235325" y="2683755"/>
            <a:ext cx="5721086" cy="18143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cs typeface="Arial" panose="020B0604020202020204" pitchFamily="34" charset="0"/>
              </a:rPr>
              <a:t>Плацебо</a:t>
            </a:r>
            <a:r>
              <a:rPr lang="de-AT" b="1" dirty="0">
                <a:cs typeface="Arial" panose="020B0604020202020204" pitchFamily="34" charset="0"/>
              </a:rPr>
              <a:t> 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de-AT" b="1" dirty="0">
              <a:cs typeface="Arial" panose="020B0604020202020204" pitchFamily="34" charset="0"/>
            </a:endParaRPr>
          </a:p>
          <a:p>
            <a:r>
              <a:rPr lang="de-AT" dirty="0">
                <a:cs typeface="Arial" panose="020B0604020202020204" pitchFamily="34" charset="0"/>
              </a:rPr>
              <a:t>	</a:t>
            </a:r>
            <a:r>
              <a:rPr lang="uk-UA" dirty="0">
                <a:cs typeface="Arial" panose="020B0604020202020204" pitchFamily="34" charset="0"/>
              </a:rPr>
              <a:t>День</a:t>
            </a:r>
            <a:r>
              <a:rPr lang="de-AT" dirty="0">
                <a:cs typeface="Arial" panose="020B0604020202020204" pitchFamily="34" charset="0"/>
              </a:rPr>
              <a:t> 1-10</a:t>
            </a:r>
            <a:r>
              <a:rPr lang="uk-UA" dirty="0">
                <a:cs typeface="Arial" panose="020B0604020202020204" pitchFamily="34" charset="0"/>
              </a:rPr>
              <a:t>-й</a:t>
            </a:r>
            <a:r>
              <a:rPr lang="de-AT" dirty="0">
                <a:cs typeface="Arial" panose="020B0604020202020204" pitchFamily="34" charset="0"/>
              </a:rPr>
              <a:t>		</a:t>
            </a:r>
            <a:r>
              <a:rPr lang="ru-RU" dirty="0">
                <a:cs typeface="Arial" panose="020B0604020202020204" pitchFamily="34" charset="0"/>
              </a:rPr>
              <a:t>      </a:t>
            </a:r>
            <a:r>
              <a:rPr lang="de-AT" dirty="0">
                <a:cs typeface="Arial" panose="020B0604020202020204" pitchFamily="34" charset="0"/>
              </a:rPr>
              <a:t>250 </a:t>
            </a:r>
            <a:r>
              <a:rPr lang="uk-UA" dirty="0">
                <a:cs typeface="Arial" panose="020B0604020202020204" pitchFamily="34" charset="0"/>
              </a:rPr>
              <a:t>мл</a:t>
            </a:r>
            <a:r>
              <a:rPr lang="de-AT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фіз. розчину</a:t>
            </a:r>
            <a:r>
              <a:rPr lang="de-AT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в/в</a:t>
            </a:r>
          </a:p>
          <a:p>
            <a:r>
              <a:rPr lang="ru-RU" dirty="0">
                <a:cs typeface="Arial" panose="020B0604020202020204" pitchFamily="34" charset="0"/>
              </a:rPr>
              <a:t>       </a:t>
            </a:r>
            <a:r>
              <a:rPr lang="uk-UA" dirty="0">
                <a:cs typeface="Arial" panose="020B0604020202020204" pitchFamily="34" charset="0"/>
              </a:rPr>
              <a:t>  День</a:t>
            </a:r>
            <a:r>
              <a:rPr lang="de-AT" dirty="0">
                <a:cs typeface="Arial" panose="020B0604020202020204" pitchFamily="34" charset="0"/>
              </a:rPr>
              <a:t> 31- 40</a:t>
            </a:r>
            <a:r>
              <a:rPr lang="uk-UA" dirty="0">
                <a:cs typeface="Arial" panose="020B0604020202020204" pitchFamily="34" charset="0"/>
              </a:rPr>
              <a:t>-й</a:t>
            </a:r>
            <a:r>
              <a:rPr lang="de-AT" dirty="0">
                <a:cs typeface="Arial" panose="020B0604020202020204" pitchFamily="34" charset="0"/>
              </a:rPr>
              <a:t>	</a:t>
            </a:r>
            <a:r>
              <a:rPr lang="ru-RU" dirty="0">
                <a:cs typeface="Arial" panose="020B0604020202020204" pitchFamily="34" charset="0"/>
              </a:rPr>
              <a:t>               </a:t>
            </a:r>
            <a:r>
              <a:rPr lang="de-AT" dirty="0">
                <a:cs typeface="Arial" panose="020B0604020202020204" pitchFamily="34" charset="0"/>
              </a:rPr>
              <a:t>250 </a:t>
            </a:r>
            <a:r>
              <a:rPr lang="uk-UA" dirty="0">
                <a:cs typeface="Arial" panose="020B0604020202020204" pitchFamily="34" charset="0"/>
              </a:rPr>
              <a:t>мл</a:t>
            </a:r>
            <a:r>
              <a:rPr lang="de-AT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фіз. розчину</a:t>
            </a:r>
            <a:r>
              <a:rPr lang="de-AT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в/в</a:t>
            </a:r>
            <a:endParaRPr lang="de-AT" dirty="0">
              <a:cs typeface="Arial" panose="020B0604020202020204" pitchFamily="34" charset="0"/>
            </a:endParaRPr>
          </a:p>
          <a:p>
            <a:r>
              <a:rPr lang="de-AT" dirty="0">
                <a:cs typeface="Arial" panose="020B0604020202020204" pitchFamily="34" charset="0"/>
              </a:rPr>
              <a:t>	</a:t>
            </a:r>
            <a:r>
              <a:rPr lang="uk-UA" dirty="0">
                <a:cs typeface="Arial" panose="020B0604020202020204" pitchFamily="34" charset="0"/>
              </a:rPr>
              <a:t>День</a:t>
            </a:r>
            <a:r>
              <a:rPr lang="de-AT" dirty="0">
                <a:cs typeface="Arial" panose="020B0604020202020204" pitchFamily="34" charset="0"/>
              </a:rPr>
              <a:t> 61-70</a:t>
            </a:r>
            <a:r>
              <a:rPr lang="uk-UA" dirty="0">
                <a:cs typeface="Arial" panose="020B0604020202020204" pitchFamily="34" charset="0"/>
              </a:rPr>
              <a:t>-й          </a:t>
            </a:r>
            <a:r>
              <a:rPr lang="ru-RU" dirty="0">
                <a:cs typeface="Arial" panose="020B0604020202020204" pitchFamily="34" charset="0"/>
              </a:rPr>
              <a:t>       </a:t>
            </a:r>
            <a:r>
              <a:rPr lang="de-AT" dirty="0">
                <a:cs typeface="Arial" panose="020B0604020202020204" pitchFamily="34" charset="0"/>
              </a:rPr>
              <a:t>250 </a:t>
            </a:r>
            <a:r>
              <a:rPr lang="uk-UA" dirty="0">
                <a:cs typeface="Arial" panose="020B0604020202020204" pitchFamily="34" charset="0"/>
              </a:rPr>
              <a:t>мл</a:t>
            </a:r>
            <a:r>
              <a:rPr lang="de-AT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фіз. розчину</a:t>
            </a:r>
            <a:r>
              <a:rPr lang="de-AT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в/в</a:t>
            </a:r>
            <a:endParaRPr lang="de-AT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847E0D-7B13-4D6E-9DDB-BA8F530DD199}"/>
              </a:ext>
            </a:extLst>
          </p:cNvPr>
          <p:cNvSpPr/>
          <p:nvPr/>
        </p:nvSpPr>
        <p:spPr>
          <a:xfrm>
            <a:off x="6064625" y="2683755"/>
            <a:ext cx="5889810" cy="1814354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cs typeface="Arial" panose="020B0604020202020204" pitchFamily="34" charset="0"/>
              </a:rPr>
              <a:t>Церебролізин</a:t>
            </a:r>
            <a:r>
              <a:rPr lang="de-DE" sz="2000" b="1" i="1" baseline="30000" dirty="0">
                <a:solidFill>
                  <a:schemeClr val="bg1"/>
                </a:solidFill>
                <a:cs typeface="Arial" panose="020B0604020202020204" pitchFamily="34" charset="0"/>
              </a:rPr>
              <a:t>®</a:t>
            </a:r>
            <a:r>
              <a:rPr lang="de-DE" sz="2000" i="1" baseline="30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000" i="1" baseline="30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</a:t>
            </a:r>
          </a:p>
          <a:p>
            <a:pPr algn="ctr"/>
            <a:endParaRPr lang="ru-RU" sz="2000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uk-UA" dirty="0">
                <a:cs typeface="Arial" panose="020B0604020202020204" pitchFamily="34" charset="0"/>
              </a:rPr>
              <a:t>День</a:t>
            </a:r>
            <a:r>
              <a:rPr lang="de-AT" dirty="0">
                <a:cs typeface="Arial" panose="020B0604020202020204" pitchFamily="34" charset="0"/>
              </a:rPr>
              <a:t> 1-10</a:t>
            </a:r>
            <a:r>
              <a:rPr lang="uk-UA" dirty="0">
                <a:cs typeface="Arial" panose="020B0604020202020204" pitchFamily="34" charset="0"/>
              </a:rPr>
              <a:t>-й</a:t>
            </a:r>
            <a:r>
              <a:rPr lang="de-AT" dirty="0">
                <a:cs typeface="Arial" panose="020B0604020202020204" pitchFamily="34" charset="0"/>
              </a:rPr>
              <a:t>: </a:t>
            </a:r>
            <a:r>
              <a:rPr lang="ru-RU" dirty="0">
                <a:cs typeface="Arial" panose="020B0604020202020204" pitchFamily="34" charset="0"/>
              </a:rPr>
              <a:t>       </a:t>
            </a:r>
            <a:r>
              <a:rPr lang="de-AT" b="1" dirty="0">
                <a:cs typeface="Arial" panose="020B0604020202020204" pitchFamily="34" charset="0"/>
              </a:rPr>
              <a:t>50</a:t>
            </a:r>
            <a:r>
              <a:rPr lang="uk-UA" b="1" dirty="0">
                <a:cs typeface="Arial" panose="020B0604020202020204" pitchFamily="34" charset="0"/>
              </a:rPr>
              <a:t> мл</a:t>
            </a:r>
            <a:r>
              <a:rPr lang="de-AT" b="1" dirty="0">
                <a:cs typeface="Arial" panose="020B0604020202020204" pitchFamily="34" charset="0"/>
              </a:rPr>
              <a:t>*</a:t>
            </a:r>
          </a:p>
          <a:p>
            <a:pPr lvl="3"/>
            <a:r>
              <a:rPr lang="uk-UA" dirty="0">
                <a:cs typeface="Arial" panose="020B0604020202020204" pitchFamily="34" charset="0"/>
              </a:rPr>
              <a:t>   День </a:t>
            </a:r>
            <a:r>
              <a:rPr lang="de-AT" dirty="0">
                <a:cs typeface="Arial" panose="020B0604020202020204" pitchFamily="34" charset="0"/>
              </a:rPr>
              <a:t>31-40</a:t>
            </a:r>
            <a:r>
              <a:rPr lang="uk-UA" dirty="0">
                <a:cs typeface="Arial" panose="020B0604020202020204" pitchFamily="34" charset="0"/>
              </a:rPr>
              <a:t>-й</a:t>
            </a:r>
            <a:r>
              <a:rPr lang="de-AT" dirty="0">
                <a:cs typeface="Arial" panose="020B0604020202020204" pitchFamily="34" charset="0"/>
              </a:rPr>
              <a:t>: 	</a:t>
            </a:r>
            <a:r>
              <a:rPr lang="ru-RU" dirty="0">
                <a:cs typeface="Arial" panose="020B0604020202020204" pitchFamily="34" charset="0"/>
              </a:rPr>
              <a:t>   </a:t>
            </a:r>
            <a:r>
              <a:rPr lang="de-AT" b="1" dirty="0">
                <a:cs typeface="Arial" panose="020B0604020202020204" pitchFamily="34" charset="0"/>
              </a:rPr>
              <a:t>10</a:t>
            </a:r>
            <a:r>
              <a:rPr lang="uk-UA" b="1" dirty="0">
                <a:cs typeface="Arial" panose="020B0604020202020204" pitchFamily="34" charset="0"/>
              </a:rPr>
              <a:t> мл</a:t>
            </a:r>
            <a:r>
              <a:rPr lang="de-AT" b="1" dirty="0">
                <a:cs typeface="Arial" panose="020B0604020202020204" pitchFamily="34" charset="0"/>
              </a:rPr>
              <a:t>*</a:t>
            </a:r>
          </a:p>
          <a:p>
            <a:pPr lvl="3"/>
            <a:r>
              <a:rPr lang="uk-UA" dirty="0">
                <a:cs typeface="Arial" panose="020B0604020202020204" pitchFamily="34" charset="0"/>
              </a:rPr>
              <a:t>   День</a:t>
            </a:r>
            <a:r>
              <a:rPr lang="de-AT" dirty="0">
                <a:cs typeface="Arial" panose="020B0604020202020204" pitchFamily="34" charset="0"/>
              </a:rPr>
              <a:t> 61-70</a:t>
            </a:r>
            <a:r>
              <a:rPr lang="uk-UA" dirty="0">
                <a:cs typeface="Arial" panose="020B0604020202020204" pitchFamily="34" charset="0"/>
              </a:rPr>
              <a:t>-й</a:t>
            </a:r>
            <a:r>
              <a:rPr lang="de-AT" dirty="0">
                <a:cs typeface="Arial" panose="020B0604020202020204" pitchFamily="34" charset="0"/>
              </a:rPr>
              <a:t>: 	</a:t>
            </a:r>
            <a:r>
              <a:rPr lang="ru-RU" dirty="0">
                <a:cs typeface="Arial" panose="020B0604020202020204" pitchFamily="34" charset="0"/>
              </a:rPr>
              <a:t>   </a:t>
            </a:r>
            <a:r>
              <a:rPr lang="de-AT" b="1" dirty="0">
                <a:cs typeface="Arial" panose="020B0604020202020204" pitchFamily="34" charset="0"/>
              </a:rPr>
              <a:t>10</a:t>
            </a:r>
            <a:r>
              <a:rPr lang="uk-UA" b="1" dirty="0">
                <a:cs typeface="Arial" panose="020B0604020202020204" pitchFamily="34" charset="0"/>
              </a:rPr>
              <a:t> мл</a:t>
            </a:r>
            <a:r>
              <a:rPr lang="de-AT" b="1" dirty="0">
                <a:cs typeface="Arial" panose="020B0604020202020204" pitchFamily="34" charset="0"/>
              </a:rPr>
              <a:t>*</a:t>
            </a:r>
          </a:p>
          <a:p>
            <a:pPr algn="ctr"/>
            <a:r>
              <a:rPr lang="de-AT" dirty="0">
                <a:cs typeface="Arial" panose="020B0604020202020204" pitchFamily="34" charset="0"/>
              </a:rPr>
              <a:t>*</a:t>
            </a:r>
            <a:r>
              <a:rPr lang="uk-UA" sz="1400" dirty="0">
                <a:cs typeface="Arial" panose="020B0604020202020204" pitchFamily="34" charset="0"/>
              </a:rPr>
              <a:t>Розчиняли в фіз. розчині до загального об’єму розчину</a:t>
            </a:r>
            <a:r>
              <a:rPr lang="de-AT" sz="1400" dirty="0">
                <a:cs typeface="Arial" panose="020B0604020202020204" pitchFamily="34" charset="0"/>
              </a:rPr>
              <a:t> 250 </a:t>
            </a:r>
            <a:r>
              <a:rPr lang="uk-UA" sz="1400" dirty="0">
                <a:cs typeface="Arial" panose="020B0604020202020204" pitchFamily="34" charset="0"/>
              </a:rPr>
              <a:t>мл, в/в</a:t>
            </a:r>
            <a:endParaRPr lang="en-GB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F58A235-08FF-4D59-8DB3-A2FF39147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61237"/>
              </p:ext>
            </p:extLst>
          </p:nvPr>
        </p:nvGraphicFramePr>
        <p:xfrm>
          <a:off x="250371" y="462835"/>
          <a:ext cx="11821886" cy="511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Calibri" panose="020F0502020204030204" pitchFamily="34" charset="0"/>
              </a:rPr>
              <a:t>Лікування у дослідженні </a:t>
            </a:r>
            <a:r>
              <a:rPr lang="en-US" dirty="0">
                <a:cs typeface="Calibri" panose="020F0502020204030204" pitchFamily="34" charset="0"/>
              </a:rPr>
              <a:t>CAPTAIN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264195-D53C-409E-B911-FD33CEB74558}"/>
              </a:ext>
            </a:extLst>
          </p:cNvPr>
          <p:cNvSpPr txBox="1"/>
          <p:nvPr/>
        </p:nvSpPr>
        <p:spPr>
          <a:xfrm>
            <a:off x="250371" y="1524736"/>
            <a:ext cx="1168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Лікування Церебролізином починалося 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на протязі 4 годин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після ЧМТ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C06D41-DC23-49C5-9804-54D6FF8A23A8}"/>
              </a:ext>
            </a:extLst>
          </p:cNvPr>
          <p:cNvSpPr txBox="1"/>
          <p:nvPr/>
        </p:nvSpPr>
        <p:spPr>
          <a:xfrm>
            <a:off x="301175" y="4113731"/>
            <a:ext cx="31895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Церебролізин</a:t>
            </a:r>
            <a:r>
              <a:rPr lang="de-DE" sz="16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®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50</a:t>
            </a: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мл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день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протягом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10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днів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de-AT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4476D1-F7E6-408E-A94A-7F44856BB776}"/>
              </a:ext>
            </a:extLst>
          </p:cNvPr>
          <p:cNvSpPr txBox="1"/>
          <p:nvPr/>
        </p:nvSpPr>
        <p:spPr>
          <a:xfrm>
            <a:off x="3999183" y="4108044"/>
            <a:ext cx="3189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Церебролізин</a:t>
            </a:r>
            <a:r>
              <a:rPr lang="de-DE" sz="16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®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</a:t>
            </a: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мл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день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протягом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10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днів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194574-83CC-47EC-AA20-C8AC559B7F43}"/>
              </a:ext>
            </a:extLst>
          </p:cNvPr>
          <p:cNvSpPr txBox="1"/>
          <p:nvPr/>
        </p:nvSpPr>
        <p:spPr>
          <a:xfrm>
            <a:off x="7697190" y="4113731"/>
            <a:ext cx="3189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Церебролізин</a:t>
            </a:r>
            <a:r>
              <a:rPr lang="de-DE" sz="16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®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мл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день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протягом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10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днів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Calibri" panose="020F0502020204030204" pitchFamily="34" charset="0"/>
              </a:rPr>
              <a:t>Критерії ефективності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264195-D53C-409E-B911-FD33CEB74558}"/>
              </a:ext>
            </a:extLst>
          </p:cNvPr>
          <p:cNvSpPr txBox="1"/>
          <p:nvPr/>
        </p:nvSpPr>
        <p:spPr>
          <a:xfrm>
            <a:off x="437029" y="2508320"/>
            <a:ext cx="38055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Багатоваріантний загальний тест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Шкала 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Словесно-кольоровий тест Струпа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Індекс Бартела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Розширена Шкала виходів Глазго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D62887-2197-40AB-A716-FC106C86835B}"/>
              </a:ext>
            </a:extLst>
          </p:cNvPr>
          <p:cNvSpPr/>
          <p:nvPr/>
        </p:nvSpPr>
        <p:spPr>
          <a:xfrm>
            <a:off x="812799" y="1458685"/>
            <a:ext cx="3196769" cy="708085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cs typeface="Arial" panose="020B0604020202020204" pitchFamily="34" charset="0"/>
              </a:rPr>
              <a:t>Фаза нейропротекції</a:t>
            </a:r>
            <a:r>
              <a:rPr lang="en-US" sz="1600" b="1" dirty="0">
                <a:cs typeface="Arial" panose="020B0604020202020204" pitchFamily="34" charset="0"/>
              </a:rPr>
              <a:t> </a:t>
            </a:r>
            <a:r>
              <a:rPr lang="uk-UA" sz="1600" b="1" dirty="0">
                <a:cs typeface="Arial" panose="020B0604020202020204" pitchFamily="34" charset="0"/>
              </a:rPr>
              <a:t>- 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uk-UA" sz="1600" dirty="0">
                <a:cs typeface="Arial" panose="020B0604020202020204" pitchFamily="34" charset="0"/>
              </a:rPr>
              <a:t>Первинні критерії ефективності,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uk-UA" sz="1600" dirty="0">
                <a:cs typeface="Arial" panose="020B0604020202020204" pitchFamily="34" charset="0"/>
              </a:rPr>
              <a:t>       день</a:t>
            </a:r>
            <a:r>
              <a:rPr lang="en-US" sz="1600" dirty="0">
                <a:cs typeface="Arial" panose="020B0604020202020204" pitchFamily="34" charset="0"/>
              </a:rPr>
              <a:t> 10</a:t>
            </a:r>
            <a:r>
              <a:rPr lang="uk-UA" sz="1600" dirty="0">
                <a:cs typeface="Arial" panose="020B0604020202020204" pitchFamily="34" charset="0"/>
              </a:rPr>
              <a:t>-й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1CC889-66B9-4AD3-8DF6-DCC302184639}"/>
              </a:ext>
            </a:extLst>
          </p:cNvPr>
          <p:cNvSpPr/>
          <p:nvPr/>
        </p:nvSpPr>
        <p:spPr>
          <a:xfrm>
            <a:off x="4497615" y="1453495"/>
            <a:ext cx="3196769" cy="708085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cs typeface="Arial" panose="020B0604020202020204" pitchFamily="34" charset="0"/>
              </a:rPr>
              <a:t>Стадія раннього відновлення</a:t>
            </a:r>
            <a:r>
              <a:rPr lang="en-US" sz="1600" b="1" dirty="0">
                <a:cs typeface="Arial" panose="020B0604020202020204" pitchFamily="34" charset="0"/>
              </a:rPr>
              <a:t> - </a:t>
            </a:r>
          </a:p>
          <a:p>
            <a:pPr algn="ctr"/>
            <a:r>
              <a:rPr lang="uk-UA" sz="1600" dirty="0">
                <a:cs typeface="Arial" panose="020B0604020202020204" pitchFamily="34" charset="0"/>
              </a:rPr>
              <a:t>Первинні критерії ефективності,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uk-UA" sz="1600" dirty="0">
                <a:cs typeface="Arial" panose="020B0604020202020204" pitchFamily="34" charset="0"/>
              </a:rPr>
              <a:t>       день</a:t>
            </a:r>
            <a:r>
              <a:rPr lang="en-US" sz="1600" dirty="0">
                <a:cs typeface="Arial" panose="020B0604020202020204" pitchFamily="34" charset="0"/>
              </a:rPr>
              <a:t> 30</a:t>
            </a:r>
            <a:r>
              <a:rPr lang="uk-UA" sz="1600" dirty="0">
                <a:cs typeface="Arial" panose="020B0604020202020204" pitchFamily="34" charset="0"/>
              </a:rPr>
              <a:t>-й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576E06A-87AE-41D5-A4A1-DE5BFAD25FA1}"/>
              </a:ext>
            </a:extLst>
          </p:cNvPr>
          <p:cNvSpPr/>
          <p:nvPr/>
        </p:nvSpPr>
        <p:spPr>
          <a:xfrm>
            <a:off x="8182432" y="1458685"/>
            <a:ext cx="3196769" cy="708085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cs typeface="Arial" panose="020B0604020202020204" pitchFamily="34" charset="0"/>
              </a:rPr>
              <a:t>Фаза загального відновлення</a:t>
            </a:r>
            <a:r>
              <a:rPr lang="en-US" sz="1600" b="1" dirty="0">
                <a:cs typeface="Arial" panose="020B0604020202020204" pitchFamily="34" charset="0"/>
              </a:rPr>
              <a:t> - </a:t>
            </a:r>
          </a:p>
          <a:p>
            <a:pPr algn="ctr"/>
            <a:r>
              <a:rPr lang="uk-UA" sz="1600" dirty="0">
                <a:cs typeface="Arial" panose="020B0604020202020204" pitchFamily="34" charset="0"/>
              </a:rPr>
              <a:t>Первинні критерії ефективності,       день 90-й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88BAB9-0AD7-4419-8953-D2111A67A230}"/>
              </a:ext>
            </a:extLst>
          </p:cNvPr>
          <p:cNvSpPr txBox="1"/>
          <p:nvPr/>
        </p:nvSpPr>
        <p:spPr>
          <a:xfrm>
            <a:off x="4242546" y="2508319"/>
            <a:ext cx="40408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Багатоваріантний загальний тест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Шкала 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Словесно-кольоровий тест Струпа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Індекс Бартела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Розширена Шкала виходів Глазго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Тест кольорових доріжок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Тест вимірювання об’єму пам’яті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Госпітальна Шкала тривоги та депресії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B1149A-2F7E-41ED-B97F-2F603A49D2C9}"/>
              </a:ext>
            </a:extLst>
          </p:cNvPr>
          <p:cNvSpPr txBox="1"/>
          <p:nvPr/>
        </p:nvSpPr>
        <p:spPr>
          <a:xfrm>
            <a:off x="8182432" y="2512925"/>
            <a:ext cx="3872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Багатоваріантний загальний тест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Шкала 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Словесно-кольоровий тест Струпа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Індекс Бартела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Розширена Шкала виходів Глазго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Тест кольорових доріжок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Тест вимірювання об’єму пам’яті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Госпітальна Шкала тривоги та депресії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686DF-6060-4909-9B52-51395BBB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5" y="118100"/>
            <a:ext cx="10515600" cy="1332000"/>
          </a:xfrm>
        </p:spPr>
        <p:txBody>
          <a:bodyPr>
            <a:normAutofit/>
          </a:bodyPr>
          <a:lstStyle/>
          <a:p>
            <a:r>
              <a:rPr lang="uk-UA" dirty="0">
                <a:cs typeface="Calibri" panose="020F0502020204030204" pitchFamily="34" charset="0"/>
              </a:rPr>
              <a:t>Первинні критерії ефективності</a:t>
            </a:r>
            <a:r>
              <a:rPr lang="de-AT" dirty="0">
                <a:cs typeface="Calibri" panose="020F0502020204030204" pitchFamily="34" charset="0"/>
              </a:rPr>
              <a:t> –</a:t>
            </a:r>
            <a:br>
              <a:rPr lang="de-AT" dirty="0">
                <a:cs typeface="Calibri" panose="020F0502020204030204" pitchFamily="34" charset="0"/>
              </a:rPr>
            </a:br>
            <a:r>
              <a:rPr lang="uk-UA" dirty="0">
                <a:cs typeface="Calibri" panose="020F0502020204030204" pitchFamily="34" charset="0"/>
              </a:rPr>
              <a:t>Багатовимірна оцінка</a:t>
            </a:r>
            <a:endParaRPr lang="de-AT" dirty="0">
              <a:cs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AFD8B7D-F3F4-45AB-849A-F44C6D69A8FD}"/>
              </a:ext>
            </a:extLst>
          </p:cNvPr>
          <p:cNvSpPr/>
          <p:nvPr/>
        </p:nvSpPr>
        <p:spPr>
          <a:xfrm>
            <a:off x="357150" y="1671665"/>
            <a:ext cx="834479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Розширена Шкала виходів Глазго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(GOS-E)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Індекс Бартел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Коротка шкала оцінки психічного статусу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(MMSE)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Індекс швидкості обробки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(PSI) – 2x</a:t>
            </a: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Словесно - кольоровий тест Струпа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–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версія Вікторія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(VST) – 2x</a:t>
            </a: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Тест вимірювання об’єму пам’яті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Шкала Векслера для дорослих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2x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Тест кольорових доріжок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– 2x</a:t>
            </a: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Госпітальна Шкала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тривоги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та депресії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– 2x</a:t>
            </a: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A5DCDBB-99AC-451A-BBAA-62525C8D5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891754"/>
              </p:ext>
            </p:extLst>
          </p:nvPr>
        </p:nvGraphicFramePr>
        <p:xfrm>
          <a:off x="7992000" y="2988000"/>
          <a:ext cx="4176000" cy="2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301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fhrB6yRkm.1kKA5ekguQ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9FD17E3B18D49BBAE5A53D9D1826C" ma:contentTypeVersion="13" ma:contentTypeDescription="Create a new document." ma:contentTypeScope="" ma:versionID="a24e2d5a6b91d73fe39de61d96bdcc8c">
  <xsd:schema xmlns:xsd="http://www.w3.org/2001/XMLSchema" xmlns:xs="http://www.w3.org/2001/XMLSchema" xmlns:p="http://schemas.microsoft.com/office/2006/metadata/properties" xmlns:ns2="478e0296-fda0-4180-a6b8-46dee8ff12f5" xmlns:ns3="bdf2dc83-6a6e-4661-a80c-e546c66bc88b" targetNamespace="http://schemas.microsoft.com/office/2006/metadata/properties" ma:root="true" ma:fieldsID="3ba2eff2b6587a5054ec391ff746802b" ns2:_="" ns3:_="">
    <xsd:import namespace="478e0296-fda0-4180-a6b8-46dee8ff12f5"/>
    <xsd:import namespace="bdf2dc83-6a6e-4661-a80c-e546c66bc88b"/>
    <xsd:element name="properties">
      <xsd:complexType>
        <xsd:sequence>
          <xsd:element name="documentManagement">
            <xsd:complexType>
              <xsd:all>
                <xsd:element ref="ns2:Category"/>
                <xsd:element ref="ns2:Description0" minOccurs="0"/>
                <xsd:element ref="ns2:Indications" minOccurs="0"/>
                <xsd:element ref="ns2:Event" minOccurs="0"/>
                <xsd:element ref="ns2:Lecturer" minOccurs="0"/>
                <xsd:element ref="ns2:cadf4e65c52843ce8a7dacc33e72d4b7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e0296-fda0-4180-a6b8-46dee8ff12f5" elementFormDefault="qualified">
    <xsd:import namespace="http://schemas.microsoft.com/office/2006/documentManagement/types"/>
    <xsd:import namespace="http://schemas.microsoft.com/office/infopath/2007/PartnerControls"/>
    <xsd:element name="Category" ma:index="1" ma:displayName="Category" ma:format="Dropdown" ma:internalName="Category">
      <xsd:simpleType>
        <xsd:restriction base="dms:Choice">
          <xsd:enumeration value="Trainings"/>
          <xsd:enumeration value="Lectures"/>
          <xsd:enumeration value="Congress Reviews"/>
          <xsd:enumeration value="Presentations for external use"/>
          <xsd:enumeration value="E-Poster"/>
          <xsd:enumeration value="Others"/>
        </xsd:restriction>
      </xsd:simpleType>
    </xsd:element>
    <xsd:element name="Description0" ma:index="3" nillable="true" ma:displayName="Description" ma:description="This field can have no more than 255 characters." ma:internalName="Description0">
      <xsd:simpleType>
        <xsd:restriction base="dms:Note">
          <xsd:maxLength value="255"/>
        </xsd:restriction>
      </xsd:simpleType>
    </xsd:element>
    <xsd:element name="Indications" ma:index="5" nillable="true" ma:displayName="Indications" ma:list="{bb5aa4b7-b400-41c4-addc-7e9ee3259dc2}" ma:internalName="Indication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vent" ma:index="7" nillable="true" ma:displayName="Event" ma:description="only applicable if Category = Lecture" ma:internalName="Event">
      <xsd:simpleType>
        <xsd:restriction base="dms:Text">
          <xsd:maxLength value="255"/>
        </xsd:restriction>
      </xsd:simpleType>
    </xsd:element>
    <xsd:element name="Lecturer" ma:index="8" nillable="true" ma:displayName="Lecturer" ma:description="only applicable if Category = Lecture" ma:internalName="Lecturer">
      <xsd:simpleType>
        <xsd:restriction base="dms:Text">
          <xsd:maxLength value="255"/>
        </xsd:restriction>
      </xsd:simpleType>
    </xsd:element>
    <xsd:element name="cadf4e65c52843ce8a7dacc33e72d4b7" ma:index="11" nillable="true" ma:taxonomy="true" ma:internalName="cadf4e65c52843ce8a7dacc33e72d4b7" ma:taxonomyFieldName="Products" ma:displayName="Products" ma:default="" ma:fieldId="{cadf4e65-c528-43ce-8a7d-acc33e72d4b7}" ma:taxonomyMulti="true" ma:sspId="a77914e0-d2cc-4442-81ae-4b109d0d7ac3" ma:termSetId="c93f0de7-b3ea-48f8-adc7-feba16ef77c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dc83-6a6e-4661-a80c-e546c66bc88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ae4e1d5-c11e-48cd-80c4-41628f5c4ba8}" ma:internalName="TaxCatchAll" ma:showField="CatchAllData" ma:web="cceec70d-a343-4929-9e52-88c7953bc7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df4e65c52843ce8a7dacc33e72d4b7 xmlns="478e0296-fda0-4180-a6b8-46dee8ff1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Cerebrolysin</TermName>
          <TermId xmlns="http://schemas.microsoft.com/office/infopath/2007/PartnerControls">23a65173-d069-4d98-90f3-183426734246</TermId>
        </TermInfo>
      </Terms>
    </cadf4e65c52843ce8a7dacc33e72d4b7>
    <Description0 xmlns="478e0296-fda0-4180-a6b8-46dee8ff12f5">CERE/INT/01/2020/5</Description0>
    <Event xmlns="478e0296-fda0-4180-a6b8-46dee8ff12f5" xsi:nil="true"/>
    <Lecturer xmlns="478e0296-fda0-4180-a6b8-46dee8ff12f5" xsi:nil="true"/>
    <TaxCatchAll xmlns="bdf2dc83-6a6e-4661-a80c-e546c66bc88b">
      <Value>56</Value>
    </TaxCatchAll>
    <Category xmlns="478e0296-fda0-4180-a6b8-46dee8ff12f5">Presentations for external use</Category>
    <Indications xmlns="478e0296-fda0-4180-a6b8-46dee8ff12f5">
      <Value>2</Value>
    </Indication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56DCBB-AB15-4880-B06A-C15D28856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8e0296-fda0-4180-a6b8-46dee8ff12f5"/>
    <ds:schemaRef ds:uri="bdf2dc83-6a6e-4661-a80c-e546c66bc8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950AF8-3197-40D7-86FE-1B1A62A94414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478e0296-fda0-4180-a6b8-46dee8ff12f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df2dc83-6a6e-4661-a80c-e546c66bc88b"/>
  </ds:schemaRefs>
</ds:datastoreItem>
</file>

<file path=customXml/itemProps3.xml><?xml version="1.0" encoding="utf-8"?>
<ds:datastoreItem xmlns:ds="http://schemas.openxmlformats.org/officeDocument/2006/customXml" ds:itemID="{E23363AE-EF93-43AF-A5A7-C7E8DF606C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1181</Words>
  <Application>Microsoft Office PowerPoint</Application>
  <PresentationFormat>Widescreen</PresentationFormat>
  <Paragraphs>189</Paragraphs>
  <Slides>25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Georgia</vt:lpstr>
      <vt:lpstr>Myriad Pro</vt:lpstr>
      <vt:lpstr>Symbol</vt:lpstr>
      <vt:lpstr>Office-Design</vt:lpstr>
      <vt:lpstr>think-cell Slide</vt:lpstr>
      <vt:lpstr> Ефективність та безпека Церебролізину при нейрореабілітації  після черепно-мозкової травми  Результати дослідження CAPTAIN  </vt:lpstr>
      <vt:lpstr>Ціль дослідження CAPTAIN</vt:lpstr>
      <vt:lpstr>Дизайн дослідження CAPTAIN</vt:lpstr>
      <vt:lpstr>Критерії включення</vt:lpstr>
      <vt:lpstr>Критерії виключення</vt:lpstr>
      <vt:lpstr>Групи лікування</vt:lpstr>
      <vt:lpstr>Лікування у дослідженні CAPTAIN</vt:lpstr>
      <vt:lpstr>Критерії ефективності</vt:lpstr>
      <vt:lpstr>Первинні критерії ефективності – Багатовимірна оцінка</vt:lpstr>
      <vt:lpstr>  ЕФЕКТИВНЕ</vt:lpstr>
      <vt:lpstr>Церебролізин® забезпечує ефективне лікування ЧМТ</vt:lpstr>
      <vt:lpstr>Переваги ефективного лікування ЧМТ для пацієнтів</vt:lpstr>
      <vt:lpstr>           ЕФЕКТИ</vt:lpstr>
      <vt:lpstr> Церебролізин® покращує результати раннього лікування ЧМТ</vt:lpstr>
      <vt:lpstr>Переваги раннього лікування для пацієнтів</vt:lpstr>
      <vt:lpstr>        ДОСТОВІРНЕ</vt:lpstr>
      <vt:lpstr>                Велика проблема депресії після ЧМТ</vt:lpstr>
      <vt:lpstr> Церебролізин® забезпечує достовірне зниження депресії</vt:lpstr>
      <vt:lpstr>Переваги достовірного зниження депресії для пацієнтів</vt:lpstr>
      <vt:lpstr>    </vt:lpstr>
      <vt:lpstr>Велика проблема когнітивних розладів після ЧМТ</vt:lpstr>
      <vt:lpstr>    Церебролізин® покращує пам’ять та концентрацію</vt:lpstr>
      <vt:lpstr> Церебролізин® покращує пам’ять та концентрацію</vt:lpstr>
      <vt:lpstr>Переваги покращення пам’яті та концентрації для пацієнта</vt:lpstr>
      <vt:lpstr>ДЯКУЮ!</vt:lpstr>
    </vt:vector>
  </TitlesOfParts>
  <Company>Denken hilft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Sabine Müllner</dc:creator>
  <cp:keywords>1;#Basic</cp:keywords>
  <cp:lastModifiedBy>Presnyakova, Julia</cp:lastModifiedBy>
  <cp:revision>874</cp:revision>
  <cp:lastPrinted>2020-01-31T10:04:28Z</cp:lastPrinted>
  <dcterms:created xsi:type="dcterms:W3CDTF">2011-04-22T07:21:11Z</dcterms:created>
  <dcterms:modified xsi:type="dcterms:W3CDTF">2020-04-03T05:42:48Z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0x010100C949FD17E3B18D49BBAE5A53D9D1826C</vt:lpwstr>
  </property>
  <property fmtid="{D5CDD505-2E9C-101B-9397-08002B2CF9AE}" pid="3" name="Products">
    <vt:lpwstr>56;#Cerebrolysin|23a65173-d069-4d98-90f3-183426734246</vt:lpwstr>
  </property>
</Properties>
</file>