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8" r:id="rId5"/>
    <p:sldId id="261" r:id="rId6"/>
    <p:sldId id="273" r:id="rId7"/>
    <p:sldId id="263" r:id="rId8"/>
    <p:sldId id="275" r:id="rId9"/>
    <p:sldId id="276" r:id="rId10"/>
    <p:sldId id="280" r:id="rId11"/>
    <p:sldId id="264" r:id="rId12"/>
    <p:sldId id="285" r:id="rId13"/>
    <p:sldId id="265" r:id="rId14"/>
    <p:sldId id="289" r:id="rId15"/>
    <p:sldId id="291" r:id="rId16"/>
    <p:sldId id="320" r:id="rId17"/>
    <p:sldId id="322" r:id="rId18"/>
    <p:sldId id="321" r:id="rId19"/>
    <p:sldId id="360" r:id="rId20"/>
    <p:sldId id="330" r:id="rId21"/>
    <p:sldId id="331" r:id="rId22"/>
    <p:sldId id="335" r:id="rId23"/>
    <p:sldId id="316" r:id="rId24"/>
    <p:sldId id="356" r:id="rId25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786"/>
    <a:srgbClr val="E30613"/>
    <a:srgbClr val="006FB7"/>
    <a:srgbClr val="00A75C"/>
    <a:srgbClr val="4F6228"/>
    <a:srgbClr val="95D9BD"/>
    <a:srgbClr val="45E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9" autoAdjust="0"/>
  </p:normalViewPr>
  <p:slideViewPr>
    <p:cSldViewPr snapToGrid="0" snapToObjects="1">
      <p:cViewPr varScale="1">
        <p:scale>
          <a:sx n="86" d="100"/>
          <a:sy n="86" d="100"/>
        </p:scale>
        <p:origin x="111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-3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Dementia</c:v>
                </c:pt>
              </c:strCache>
            </c:strRef>
          </c:tx>
          <c:dPt>
            <c:idx val="0"/>
            <c:bubble3D val="0"/>
            <c:spPr>
              <a:solidFill>
                <a:srgbClr val="00A75C"/>
              </a:solidFill>
            </c:spPr>
            <c:extLst>
              <c:ext xmlns:c16="http://schemas.microsoft.com/office/drawing/2014/chart" uri="{C3380CC4-5D6E-409C-BE32-E72D297353CC}">
                <c16:uniqueId val="{00000001-DD60-468B-A08B-30C761C60C94}"/>
              </c:ext>
            </c:extLst>
          </c:dPt>
          <c:dPt>
            <c:idx val="1"/>
            <c:bubble3D val="0"/>
            <c:spPr>
              <a:solidFill>
                <a:srgbClr val="95D9BD"/>
              </a:solidFill>
            </c:spPr>
            <c:extLst>
              <c:ext xmlns:c16="http://schemas.microsoft.com/office/drawing/2014/chart" uri="{C3380CC4-5D6E-409C-BE32-E72D297353CC}">
                <c16:uniqueId val="{00000003-DD60-468B-A08B-30C761C60C9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D60-468B-A08B-30C761C60C94}"/>
              </c:ext>
            </c:extLst>
          </c:dPt>
          <c:dLbls>
            <c:dLbl>
              <c:idx val="0"/>
              <c:layout>
                <c:manualLayout>
                  <c:x val="-0.21703296285192056"/>
                  <c:y val="-0.3277914403934833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uk-UA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Хвороба</a:t>
                    </a:r>
                    <a:r>
                      <a:rPr lang="uk-UA" sz="1400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uk-UA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Альцгеймера</a:t>
                    </a:r>
                    <a:endParaRPr lang="uk-UA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uk-UA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6417825721041"/>
                      <c:h val="0.36577053419138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60-468B-A08B-30C761C60C94}"/>
                </c:ext>
              </c:extLst>
            </c:dLbl>
            <c:dLbl>
              <c:idx val="1"/>
              <c:layout>
                <c:manualLayout>
                  <c:x val="0.12733516671663575"/>
                  <c:y val="1.2966373431554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uk-UA" sz="1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Судинна</a:t>
                    </a:r>
                    <a:r>
                      <a:rPr lang="uk-UA" sz="1400" baseline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uk-UA" sz="14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деменція</a:t>
                    </a:r>
                    <a:endParaRPr lang="uk-UA" sz="14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uk-UA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1202773512227"/>
                      <c:h val="0.42622427525912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D60-468B-A08B-30C761C60C94}"/>
                </c:ext>
              </c:extLst>
            </c:dLbl>
            <c:dLbl>
              <c:idx val="2"/>
              <c:layout>
                <c:manualLayout>
                  <c:x val="5.91699856789123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Інші</a:t>
                    </a:r>
                    <a:r>
                      <a:rPr lang="uk-UA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uk-UA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60-468B-A08B-30C761C60C94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AD</c:v>
                </c:pt>
                <c:pt idx="1">
                  <c:v>VD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0.17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60-468B-A08B-30C761C60C9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4B5EC-460E-43E8-9690-0FC9E5562327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56B601E0-7206-49E7-94E6-4A2FBD9FD106}">
      <dgm:prSet phldrT="[Text]" custT="1"/>
      <dgm:spPr/>
      <dgm:t>
        <a:bodyPr anchor="ctr" anchorCtr="0"/>
        <a:lstStyle/>
        <a:p>
          <a:r>
            <a:rPr lang="ru-RU" sz="1200" b="1" dirty="0" err="1" smtClean="0">
              <a:latin typeface="+mj-lt"/>
            </a:rPr>
            <a:t>Метааналізи</a:t>
          </a:r>
          <a:endParaRPr lang="de-AT" sz="1200" b="1" dirty="0">
            <a:latin typeface="+mj-lt"/>
          </a:endParaRPr>
        </a:p>
      </dgm:t>
    </dgm:pt>
    <dgm:pt modelId="{B60E4345-4D13-43B4-91C7-4356C2D9967B}" type="parTrans" cxnId="{7CEC8DA9-1250-45EA-874F-4CB4004001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7606E5AE-A0AD-48C7-9711-BC28E31B0740}" type="sibTrans" cxnId="{7CEC8DA9-1250-45EA-874F-4CB4004001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F6049FF0-59A0-4558-9BDB-378D2C1D3979}">
      <dgm:prSet phldrT="[Text]" custT="1"/>
      <dgm:spPr/>
      <dgm:t>
        <a:bodyPr/>
        <a:lstStyle/>
        <a:p>
          <a:pPr>
            <a:lnSpc>
              <a:spcPts val="1100"/>
            </a:lnSpc>
          </a:pPr>
          <a:r>
            <a:rPr lang="ru-RU" sz="1200" b="1" dirty="0" err="1" smtClean="0">
              <a:latin typeface="+mj-lt"/>
            </a:rPr>
            <a:t>Рандомізовані</a:t>
          </a:r>
          <a:r>
            <a:rPr lang="ru-RU" sz="1200" b="1" dirty="0" smtClean="0">
              <a:latin typeface="+mj-lt"/>
            </a:rPr>
            <a:t> </a:t>
          </a:r>
          <a:r>
            <a:rPr lang="ru-RU" sz="1200" b="1" dirty="0" err="1" smtClean="0">
              <a:latin typeface="+mj-lt"/>
            </a:rPr>
            <a:t>клінічні</a:t>
          </a:r>
          <a:r>
            <a:rPr lang="ru-RU" sz="1200" b="1" dirty="0" smtClean="0">
              <a:latin typeface="+mj-lt"/>
            </a:rPr>
            <a:t> </a:t>
          </a:r>
          <a:r>
            <a:rPr lang="ru-RU" sz="1200" b="1" dirty="0" err="1" smtClean="0">
              <a:latin typeface="+mj-lt"/>
            </a:rPr>
            <a:t>дослідження</a:t>
          </a:r>
          <a:endParaRPr lang="de-AT" sz="1200" b="1" dirty="0">
            <a:latin typeface="+mj-lt"/>
          </a:endParaRPr>
        </a:p>
      </dgm:t>
    </dgm:pt>
    <dgm:pt modelId="{28B4CCB8-3852-4610-970B-EDFDED80A7E3}" type="parTrans" cxnId="{C84668D4-B533-487C-AF79-88AE008CDC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4055F25B-AB89-4E63-9034-C22FC2C368DF}" type="sibTrans" cxnId="{C84668D4-B533-487C-AF79-88AE008CDC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A3E6E5B5-B316-43C3-9B25-3ACD48AFBE22}">
      <dgm:prSet phldrT="[Text]" custT="1"/>
      <dgm:spPr/>
      <dgm:t>
        <a:bodyPr/>
        <a:lstStyle/>
        <a:p>
          <a:r>
            <a:rPr lang="ru-RU" sz="1200" b="1" dirty="0" err="1" smtClean="0">
              <a:latin typeface="+mj-lt"/>
            </a:rPr>
            <a:t>Когортні</a:t>
          </a:r>
          <a:r>
            <a:rPr lang="ru-RU" sz="1200" b="1" dirty="0" smtClean="0">
              <a:latin typeface="+mj-lt"/>
            </a:rPr>
            <a:t> </a:t>
          </a:r>
          <a:r>
            <a:rPr lang="ru-RU" sz="1200" b="1" dirty="0" err="1" smtClean="0">
              <a:latin typeface="+mj-lt"/>
            </a:rPr>
            <a:t>дослідження</a:t>
          </a:r>
          <a:endParaRPr lang="de-AT" sz="1200" b="1" dirty="0">
            <a:latin typeface="+mj-lt"/>
          </a:endParaRPr>
        </a:p>
      </dgm:t>
    </dgm:pt>
    <dgm:pt modelId="{6A6B3B75-D9F6-4AF9-891D-75DC0B84B38D}" type="parTrans" cxnId="{D35425E4-ACDC-414A-AE8D-480C90EBA074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5B7BC3AF-E1F8-41E2-A136-F605267EE73A}" type="sibTrans" cxnId="{D35425E4-ACDC-414A-AE8D-480C90EBA074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3C386C92-077A-411D-8EBB-B1A725B0B487}">
      <dgm:prSet phldrT="[Text]" custT="1"/>
      <dgm:spPr/>
      <dgm:t>
        <a:bodyPr/>
        <a:lstStyle/>
        <a:p>
          <a:r>
            <a:rPr lang="ru-RU" sz="1200" b="1" dirty="0" err="1" smtClean="0">
              <a:latin typeface="+mj-lt"/>
            </a:rPr>
            <a:t>Дослідження</a:t>
          </a:r>
          <a:r>
            <a:rPr lang="ru-RU" sz="1200" b="1" dirty="0" smtClean="0">
              <a:latin typeface="+mj-lt"/>
            </a:rPr>
            <a:t> </a:t>
          </a:r>
          <a:r>
            <a:rPr lang="ru-RU" sz="1200" b="1" dirty="0" err="1" smtClean="0">
              <a:latin typeface="+mj-lt"/>
            </a:rPr>
            <a:t>випадок</a:t>
          </a:r>
          <a:r>
            <a:rPr lang="ru-RU" sz="1200" b="1" dirty="0" smtClean="0">
              <a:latin typeface="+mj-lt"/>
            </a:rPr>
            <a:t>-контроль</a:t>
          </a:r>
          <a:endParaRPr lang="de-AT" sz="1200" b="1" dirty="0">
            <a:latin typeface="+mj-lt"/>
          </a:endParaRPr>
        </a:p>
      </dgm:t>
    </dgm:pt>
    <dgm:pt modelId="{D59E4B47-1C2B-496B-AA80-3C3F2708E0C3}" type="parTrans" cxnId="{B9FFE736-395C-4BBE-9439-30022B19314A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444FF075-3F0C-45AA-B0A3-4175C1A3F1E7}" type="sibTrans" cxnId="{B9FFE736-395C-4BBE-9439-30022B19314A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9DE0C6E2-10BD-417A-9AF6-AFEF8B2ECB8D}">
      <dgm:prSet phldrT="[Text]" custT="1"/>
      <dgm:spPr/>
      <dgm:t>
        <a:bodyPr/>
        <a:lstStyle/>
        <a:p>
          <a:r>
            <a:rPr lang="ru-RU" sz="1200" b="1" dirty="0" err="1" smtClean="0">
              <a:latin typeface="+mj-lt"/>
            </a:rPr>
            <a:t>Окремі</a:t>
          </a:r>
          <a:r>
            <a:rPr lang="ru-RU" sz="1200" b="1" dirty="0" smtClean="0">
              <a:latin typeface="+mj-lt"/>
            </a:rPr>
            <a:t> </a:t>
          </a:r>
          <a:r>
            <a:rPr lang="ru-RU" sz="1200" b="1" dirty="0" err="1" smtClean="0">
              <a:latin typeface="+mj-lt"/>
            </a:rPr>
            <a:t>клінічні</a:t>
          </a:r>
          <a:r>
            <a:rPr lang="ru-RU" sz="1200" b="1" dirty="0" smtClean="0">
              <a:latin typeface="+mj-lt"/>
            </a:rPr>
            <a:t> </a:t>
          </a:r>
          <a:r>
            <a:rPr lang="ru-RU" sz="1200" b="1" dirty="0" err="1" smtClean="0">
              <a:latin typeface="+mj-lt"/>
            </a:rPr>
            <a:t>випадки</a:t>
          </a:r>
          <a:endParaRPr lang="de-AT" sz="1200" b="1" dirty="0">
            <a:latin typeface="+mj-lt"/>
          </a:endParaRPr>
        </a:p>
      </dgm:t>
    </dgm:pt>
    <dgm:pt modelId="{E70F59C3-9F9A-486B-A26B-E95E3821620C}" type="parTrans" cxnId="{C6210A95-2BCE-4A27-AC08-DEC55F7786D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E53D9049-DC03-4C85-B795-82F9797112BC}" type="sibTrans" cxnId="{C6210A95-2BCE-4A27-AC08-DEC55F7786D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1E9CC105-9890-4CE5-8551-26821100B7B4}">
      <dgm:prSet phldrT="[Text]" custT="1"/>
      <dgm:spPr/>
      <dgm:t>
        <a:bodyPr/>
        <a:lstStyle/>
        <a:p>
          <a:r>
            <a:rPr lang="ru-RU" sz="1200" b="1" dirty="0" err="1" smtClean="0">
              <a:latin typeface="+mj-lt"/>
            </a:rPr>
            <a:t>Ідеї</a:t>
          </a:r>
          <a:r>
            <a:rPr lang="ru-RU" sz="1200" b="1" dirty="0" smtClean="0">
              <a:latin typeface="+mj-lt"/>
            </a:rPr>
            <a:t>, думки</a:t>
          </a:r>
          <a:endParaRPr lang="de-AT" sz="1200" b="1" dirty="0">
            <a:latin typeface="+mj-lt"/>
          </a:endParaRPr>
        </a:p>
      </dgm:t>
    </dgm:pt>
    <dgm:pt modelId="{59CB6ADE-2ECF-4F52-86B3-CEEDD75B25EC}" type="parTrans" cxnId="{C93A37BB-861D-4DCB-B8FB-0B4F1924084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A32CDBE0-1707-47AB-9309-DCB57CC39807}" type="sibTrans" cxnId="{C93A37BB-861D-4DCB-B8FB-0B4F1924084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EB8A4ED9-9B1B-469B-BCB6-3AAAA53817D2}">
      <dgm:prSet phldrT="[Text]" custT="1"/>
      <dgm:spPr/>
      <dgm:t>
        <a:bodyPr/>
        <a:lstStyle/>
        <a:p>
          <a:r>
            <a:rPr lang="ru-RU" sz="1200" b="1" dirty="0" err="1" smtClean="0">
              <a:latin typeface="+mj-lt"/>
            </a:rPr>
            <a:t>Систематичні</a:t>
          </a:r>
          <a:r>
            <a:rPr lang="ru-RU" sz="1200" b="1" dirty="0" smtClean="0">
              <a:latin typeface="+mj-lt"/>
            </a:rPr>
            <a:t> огляди</a:t>
          </a:r>
          <a:endParaRPr lang="de-AT" sz="1200" b="1" dirty="0">
            <a:latin typeface="+mj-lt"/>
          </a:endParaRPr>
        </a:p>
      </dgm:t>
    </dgm:pt>
    <dgm:pt modelId="{FF87888D-2EBA-47E3-9E55-F4A2EC6B27F4}" type="parTrans" cxnId="{FF18FDE2-8BF6-40FC-83B1-2E88D530A903}">
      <dgm:prSet/>
      <dgm:spPr/>
      <dgm:t>
        <a:bodyPr/>
        <a:lstStyle/>
        <a:p>
          <a:endParaRPr lang="de-AT" sz="2000"/>
        </a:p>
      </dgm:t>
    </dgm:pt>
    <dgm:pt modelId="{C68DBA47-9EC7-44E7-8D9E-2F12F4F53131}" type="sibTrans" cxnId="{FF18FDE2-8BF6-40FC-83B1-2E88D530A903}">
      <dgm:prSet/>
      <dgm:spPr/>
      <dgm:t>
        <a:bodyPr/>
        <a:lstStyle/>
        <a:p>
          <a:endParaRPr lang="de-AT" sz="2000"/>
        </a:p>
      </dgm:t>
    </dgm:pt>
    <dgm:pt modelId="{94482753-E563-4088-88CD-0D8163BBF82D}">
      <dgm:prSet phldrT="[Text]" custT="1"/>
      <dgm:spPr/>
      <dgm:t>
        <a:bodyPr/>
        <a:lstStyle/>
        <a:p>
          <a:r>
            <a:rPr lang="ru-RU" sz="1200" b="1" dirty="0" err="1" smtClean="0">
              <a:latin typeface="+mj-lt"/>
            </a:rPr>
            <a:t>Дослідження</a:t>
          </a:r>
          <a:r>
            <a:rPr lang="ru-RU" sz="1200" b="1" dirty="0" smtClean="0">
              <a:latin typeface="+mj-lt"/>
            </a:rPr>
            <a:t> </a:t>
          </a:r>
          <a:r>
            <a:rPr lang="ru-RU" sz="1200" b="1" dirty="0">
              <a:latin typeface="+mj-lt"/>
            </a:rPr>
            <a:t>на </a:t>
          </a:r>
          <a:r>
            <a:rPr lang="ru-RU" sz="1200" b="1" dirty="0" err="1" smtClean="0">
              <a:latin typeface="+mj-lt"/>
            </a:rPr>
            <a:t>тваринах</a:t>
          </a:r>
          <a:endParaRPr lang="de-AT" sz="1200" b="1" dirty="0">
            <a:latin typeface="+mj-lt"/>
          </a:endParaRPr>
        </a:p>
      </dgm:t>
    </dgm:pt>
    <dgm:pt modelId="{26F3C114-CDA2-4CD1-ADE0-F72ED0542187}" type="parTrans" cxnId="{FD1637C2-A626-457F-95A6-E3E5B0583FA5}">
      <dgm:prSet/>
      <dgm:spPr/>
      <dgm:t>
        <a:bodyPr/>
        <a:lstStyle/>
        <a:p>
          <a:endParaRPr lang="de-AT"/>
        </a:p>
      </dgm:t>
    </dgm:pt>
    <dgm:pt modelId="{77F591A9-5AC3-4445-AB42-7803ADC90FB1}" type="sibTrans" cxnId="{FD1637C2-A626-457F-95A6-E3E5B0583FA5}">
      <dgm:prSet/>
      <dgm:spPr/>
      <dgm:t>
        <a:bodyPr/>
        <a:lstStyle/>
        <a:p>
          <a:endParaRPr lang="de-AT"/>
        </a:p>
      </dgm:t>
    </dgm:pt>
    <dgm:pt modelId="{DC0118E4-0386-4148-8327-4F0014052CE8}">
      <dgm:prSet phldrT="[Text]" custT="1"/>
      <dgm:spPr/>
      <dgm:t>
        <a:bodyPr/>
        <a:lstStyle/>
        <a:p>
          <a:r>
            <a:rPr lang="de-AT" sz="1200" b="1" dirty="0">
              <a:latin typeface="+mj-lt"/>
            </a:rPr>
            <a:t>In vitro </a:t>
          </a:r>
          <a:r>
            <a:rPr lang="uk-UA" sz="1200" b="1" dirty="0" smtClean="0">
              <a:latin typeface="+mj-lt"/>
            </a:rPr>
            <a:t>до</a:t>
          </a:r>
          <a:r>
            <a:rPr lang="ru-RU" sz="1200" b="1" dirty="0" err="1" smtClean="0">
              <a:latin typeface="+mj-lt"/>
            </a:rPr>
            <a:t>слідження</a:t>
          </a:r>
          <a:endParaRPr lang="de-AT" sz="1200" b="1" dirty="0">
            <a:latin typeface="+mj-lt"/>
          </a:endParaRPr>
        </a:p>
      </dgm:t>
    </dgm:pt>
    <dgm:pt modelId="{038AE40A-4040-458D-BA3E-B09D6A3450EE}" type="parTrans" cxnId="{135F0DD7-2588-472D-B9EF-2A01F7729CDF}">
      <dgm:prSet/>
      <dgm:spPr/>
      <dgm:t>
        <a:bodyPr/>
        <a:lstStyle/>
        <a:p>
          <a:endParaRPr lang="de-AT"/>
        </a:p>
      </dgm:t>
    </dgm:pt>
    <dgm:pt modelId="{37352B75-078E-40B8-82A1-3E17415934E2}" type="sibTrans" cxnId="{135F0DD7-2588-472D-B9EF-2A01F7729CDF}">
      <dgm:prSet/>
      <dgm:spPr/>
      <dgm:t>
        <a:bodyPr/>
        <a:lstStyle/>
        <a:p>
          <a:endParaRPr lang="de-AT"/>
        </a:p>
      </dgm:t>
    </dgm:pt>
    <dgm:pt modelId="{085C6267-B62C-4529-BBDA-2E13A91D40F7}">
      <dgm:prSet phldrT="[Text]" custT="1"/>
      <dgm:spPr/>
      <dgm:t>
        <a:bodyPr anchor="b"/>
        <a:lstStyle/>
        <a:p>
          <a:endParaRPr lang="de-AT" sz="1050" b="1" dirty="0"/>
        </a:p>
      </dgm:t>
    </dgm:pt>
    <dgm:pt modelId="{423EABB1-56C1-40CC-A379-FE5E5E6C6893}" type="sibTrans" cxnId="{68FFB8CE-A374-48B7-9631-21AB6F4A2E37}">
      <dgm:prSet/>
      <dgm:spPr/>
      <dgm:t>
        <a:bodyPr/>
        <a:lstStyle/>
        <a:p>
          <a:endParaRPr lang="de-AT"/>
        </a:p>
      </dgm:t>
    </dgm:pt>
    <dgm:pt modelId="{CA6EA9DF-7A22-4B90-A5B3-EBBC5B26D4ED}" type="parTrans" cxnId="{68FFB8CE-A374-48B7-9631-21AB6F4A2E37}">
      <dgm:prSet/>
      <dgm:spPr/>
      <dgm:t>
        <a:bodyPr/>
        <a:lstStyle/>
        <a:p>
          <a:endParaRPr lang="de-AT"/>
        </a:p>
      </dgm:t>
    </dgm:pt>
    <dgm:pt modelId="{FFD85097-8DD8-41E6-9220-9919A8D5E659}" type="pres">
      <dgm:prSet presAssocID="{3714B5EC-460E-43E8-9690-0FC9E5562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9A051CC-FDE2-43BB-BAF3-2E33BDED9787}" type="pres">
      <dgm:prSet presAssocID="{085C6267-B62C-4529-BBDA-2E13A91D40F7}" presName="Name8" presStyleCnt="0"/>
      <dgm:spPr/>
    </dgm:pt>
    <dgm:pt modelId="{F7E72360-4D59-4ED2-A9FE-F7156CDC55DF}" type="pres">
      <dgm:prSet presAssocID="{085C6267-B62C-4529-BBDA-2E13A91D40F7}" presName="level" presStyleLbl="node1" presStyleIdx="0" presStyleCnt="10" custScaleX="108066" custLinFactNeighborX="-188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B69A8F-E171-4A35-BBB8-7882A20EC093}" type="pres">
      <dgm:prSet presAssocID="{085C6267-B62C-4529-BBDA-2E13A91D40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81A1FF-0A26-43BF-9912-08CB689BE3DD}" type="pres">
      <dgm:prSet presAssocID="{56B601E0-7206-49E7-94E6-4A2FBD9FD106}" presName="Name8" presStyleCnt="0"/>
      <dgm:spPr/>
    </dgm:pt>
    <dgm:pt modelId="{A0D53B01-0C2B-4E6C-9A91-143F85BCD7B5}" type="pres">
      <dgm:prSet presAssocID="{56B601E0-7206-49E7-94E6-4A2FBD9FD106}" presName="level" presStyleLbl="node1" presStyleIdx="1" presStyleCnt="10" custScaleX="9674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3A7B4A-90E2-4110-833F-945120F33E89}" type="pres">
      <dgm:prSet presAssocID="{56B601E0-7206-49E7-94E6-4A2FBD9FD1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7ECD63-7560-4A7D-AD99-90E9E6D675E5}" type="pres">
      <dgm:prSet presAssocID="{EB8A4ED9-9B1B-469B-BCB6-3AAAA53817D2}" presName="Name8" presStyleCnt="0"/>
      <dgm:spPr/>
    </dgm:pt>
    <dgm:pt modelId="{3439EF56-F274-411C-AB81-12BB4228B5DF}" type="pres">
      <dgm:prSet presAssocID="{EB8A4ED9-9B1B-469B-BCB6-3AAAA53817D2}" presName="level" presStyleLbl="node1" presStyleIdx="2" presStyleCnt="10" custScaleX="99325" custScaleY="8149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4C6E27-5B68-4855-B3C6-C4F506A1AF83}" type="pres">
      <dgm:prSet presAssocID="{EB8A4ED9-9B1B-469B-BCB6-3AAAA53817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7EF97F-9A25-4694-B89D-09B7C2437101}" type="pres">
      <dgm:prSet presAssocID="{F6049FF0-59A0-4558-9BDB-378D2C1D3979}" presName="Name8" presStyleCnt="0"/>
      <dgm:spPr/>
    </dgm:pt>
    <dgm:pt modelId="{C15445A1-D1C3-4791-AE88-7A3EBE2E35DE}" type="pres">
      <dgm:prSet presAssocID="{F6049FF0-59A0-4558-9BDB-378D2C1D3979}" presName="level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DF8C77-A1CA-444C-B2F9-67A379E679FC}" type="pres">
      <dgm:prSet presAssocID="{F6049FF0-59A0-4558-9BDB-378D2C1D39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F0771F-1348-413F-8C79-DB5211125898}" type="pres">
      <dgm:prSet presAssocID="{A3E6E5B5-B316-43C3-9B25-3ACD48AFBE22}" presName="Name8" presStyleCnt="0"/>
      <dgm:spPr/>
    </dgm:pt>
    <dgm:pt modelId="{7F587970-4825-4D51-8D18-BDAEDB2D2F33}" type="pres">
      <dgm:prSet presAssocID="{A3E6E5B5-B316-43C3-9B25-3ACD48AFBE22}" presName="level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EFD76D-65D3-4050-BC73-B82B637092B0}" type="pres">
      <dgm:prSet presAssocID="{A3E6E5B5-B316-43C3-9B25-3ACD48AFBE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360484-5905-450F-9533-B7CDB001C5C0}" type="pres">
      <dgm:prSet presAssocID="{3C386C92-077A-411D-8EBB-B1A725B0B487}" presName="Name8" presStyleCnt="0"/>
      <dgm:spPr/>
    </dgm:pt>
    <dgm:pt modelId="{A08F7079-4A35-43BE-B437-AB2A06573308}" type="pres">
      <dgm:prSet presAssocID="{3C386C92-077A-411D-8EBB-B1A725B0B487}" presName="level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4A58BF-FA24-49A1-A467-8D96E7CFD11A}" type="pres">
      <dgm:prSet presAssocID="{3C386C92-077A-411D-8EBB-B1A725B0B4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8DFE79-849F-43BF-9D99-6AE94192F7F3}" type="pres">
      <dgm:prSet presAssocID="{9DE0C6E2-10BD-417A-9AF6-AFEF8B2ECB8D}" presName="Name8" presStyleCnt="0"/>
      <dgm:spPr/>
    </dgm:pt>
    <dgm:pt modelId="{871F1458-F1A1-479D-86B1-236507DF817C}" type="pres">
      <dgm:prSet presAssocID="{9DE0C6E2-10BD-417A-9AF6-AFEF8B2ECB8D}" presName="level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FCB815-EE30-4546-B960-0A3766165EA4}" type="pres">
      <dgm:prSet presAssocID="{9DE0C6E2-10BD-417A-9AF6-AFEF8B2ECB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6984F9-0F43-479C-97E3-3720E78D7D3A}" type="pres">
      <dgm:prSet presAssocID="{1E9CC105-9890-4CE5-8551-26821100B7B4}" presName="Name8" presStyleCnt="0"/>
      <dgm:spPr/>
    </dgm:pt>
    <dgm:pt modelId="{3A717318-C631-408E-85D9-494E0FAEF55D}" type="pres">
      <dgm:prSet presAssocID="{1E9CC105-9890-4CE5-8551-26821100B7B4}" presName="level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E51174-42A1-4B71-B81F-4738B5F09DA5}" type="pres">
      <dgm:prSet presAssocID="{1E9CC105-9890-4CE5-8551-26821100B7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BEF012-DFA4-44ED-B78A-89AEC21AB846}" type="pres">
      <dgm:prSet presAssocID="{94482753-E563-4088-88CD-0D8163BBF82D}" presName="Name8" presStyleCnt="0"/>
      <dgm:spPr/>
    </dgm:pt>
    <dgm:pt modelId="{4F255FDF-F3E7-49C3-8748-2F24AD385D44}" type="pres">
      <dgm:prSet presAssocID="{94482753-E563-4088-88CD-0D8163BBF82D}" presName="level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5D1E06-42A8-42A8-91A1-B928AF17685E}" type="pres">
      <dgm:prSet presAssocID="{94482753-E563-4088-88CD-0D8163BBF8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937411-12A5-43CE-A6FA-A3E302E05AA0}" type="pres">
      <dgm:prSet presAssocID="{DC0118E4-0386-4148-8327-4F0014052CE8}" presName="Name8" presStyleCnt="0"/>
      <dgm:spPr/>
    </dgm:pt>
    <dgm:pt modelId="{5437C833-AC07-476F-B8A2-04A9AA831ED0}" type="pres">
      <dgm:prSet presAssocID="{DC0118E4-0386-4148-8327-4F0014052CE8}" presName="level" presStyleLbl="node1" presStyleIdx="9" presStyleCnt="10" custLinFactNeighborX="8500" custLinFactNeighborY="647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E4008F-4B2F-4418-8E33-2DF6EBEF25DF}" type="pres">
      <dgm:prSet presAssocID="{DC0118E4-0386-4148-8327-4F0014052C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C9474D-D757-4304-B4E9-EF227193C21B}" type="presOf" srcId="{1E9CC105-9890-4CE5-8551-26821100B7B4}" destId="{3A717318-C631-408E-85D9-494E0FAEF55D}" srcOrd="0" destOrd="0" presId="urn:microsoft.com/office/officeart/2005/8/layout/pyramid1"/>
    <dgm:cxn modelId="{C2F3203F-30F3-44CA-981A-8C506C701B9A}" type="presOf" srcId="{A3E6E5B5-B316-43C3-9B25-3ACD48AFBE22}" destId="{53EFD76D-65D3-4050-BC73-B82B637092B0}" srcOrd="1" destOrd="0" presId="urn:microsoft.com/office/officeart/2005/8/layout/pyramid1"/>
    <dgm:cxn modelId="{80215AB6-93C4-44A0-B0A6-7B129D1A6142}" type="presOf" srcId="{DC0118E4-0386-4148-8327-4F0014052CE8}" destId="{5437C833-AC07-476F-B8A2-04A9AA831ED0}" srcOrd="0" destOrd="0" presId="urn:microsoft.com/office/officeart/2005/8/layout/pyramid1"/>
    <dgm:cxn modelId="{5906A97A-E759-4F15-85A5-3B63295FB210}" type="presOf" srcId="{94482753-E563-4088-88CD-0D8163BBF82D}" destId="{4F255FDF-F3E7-49C3-8748-2F24AD385D44}" srcOrd="0" destOrd="0" presId="urn:microsoft.com/office/officeart/2005/8/layout/pyramid1"/>
    <dgm:cxn modelId="{7CEC8DA9-1250-45EA-874F-4CB400400163}" srcId="{3714B5EC-460E-43E8-9690-0FC9E5562327}" destId="{56B601E0-7206-49E7-94E6-4A2FBD9FD106}" srcOrd="1" destOrd="0" parTransId="{B60E4345-4D13-43B4-91C7-4356C2D9967B}" sibTransId="{7606E5AE-A0AD-48C7-9711-BC28E31B0740}"/>
    <dgm:cxn modelId="{68FFB8CE-A374-48B7-9631-21AB6F4A2E37}" srcId="{3714B5EC-460E-43E8-9690-0FC9E5562327}" destId="{085C6267-B62C-4529-BBDA-2E13A91D40F7}" srcOrd="0" destOrd="0" parTransId="{CA6EA9DF-7A22-4B90-A5B3-EBBC5B26D4ED}" sibTransId="{423EABB1-56C1-40CC-A379-FE5E5E6C6893}"/>
    <dgm:cxn modelId="{7C300198-FA0F-4A59-8014-2F46C2813DFE}" type="presOf" srcId="{085C6267-B62C-4529-BBDA-2E13A91D40F7}" destId="{E3B69A8F-E171-4A35-BBB8-7882A20EC093}" srcOrd="1" destOrd="0" presId="urn:microsoft.com/office/officeart/2005/8/layout/pyramid1"/>
    <dgm:cxn modelId="{58745464-785C-4BB7-AB1C-34175811544D}" type="presOf" srcId="{F6049FF0-59A0-4558-9BDB-378D2C1D3979}" destId="{C15445A1-D1C3-4791-AE88-7A3EBE2E35DE}" srcOrd="0" destOrd="0" presId="urn:microsoft.com/office/officeart/2005/8/layout/pyramid1"/>
    <dgm:cxn modelId="{13D3DB90-B6F8-4018-A2FC-57A1A01B1267}" type="presOf" srcId="{1E9CC105-9890-4CE5-8551-26821100B7B4}" destId="{1EE51174-42A1-4B71-B81F-4738B5F09DA5}" srcOrd="1" destOrd="0" presId="urn:microsoft.com/office/officeart/2005/8/layout/pyramid1"/>
    <dgm:cxn modelId="{D70D3279-D86A-4028-A4C0-E1C9B8334469}" type="presOf" srcId="{9DE0C6E2-10BD-417A-9AF6-AFEF8B2ECB8D}" destId="{871F1458-F1A1-479D-86B1-236507DF817C}" srcOrd="0" destOrd="0" presId="urn:microsoft.com/office/officeart/2005/8/layout/pyramid1"/>
    <dgm:cxn modelId="{47ED24AF-40B6-46C4-AEC3-A91C208153A7}" type="presOf" srcId="{3C386C92-077A-411D-8EBB-B1A725B0B487}" destId="{684A58BF-FA24-49A1-A467-8D96E7CFD11A}" srcOrd="1" destOrd="0" presId="urn:microsoft.com/office/officeart/2005/8/layout/pyramid1"/>
    <dgm:cxn modelId="{C6210A95-2BCE-4A27-AC08-DEC55F7786D7}" srcId="{3714B5EC-460E-43E8-9690-0FC9E5562327}" destId="{9DE0C6E2-10BD-417A-9AF6-AFEF8B2ECB8D}" srcOrd="6" destOrd="0" parTransId="{E70F59C3-9F9A-486B-A26B-E95E3821620C}" sibTransId="{E53D9049-DC03-4C85-B795-82F9797112BC}"/>
    <dgm:cxn modelId="{C84668D4-B533-487C-AF79-88AE008CDC63}" srcId="{3714B5EC-460E-43E8-9690-0FC9E5562327}" destId="{F6049FF0-59A0-4558-9BDB-378D2C1D3979}" srcOrd="3" destOrd="0" parTransId="{28B4CCB8-3852-4610-970B-EDFDED80A7E3}" sibTransId="{4055F25B-AB89-4E63-9034-C22FC2C368DF}"/>
    <dgm:cxn modelId="{BE581269-1EFA-4203-88FA-764BB7964571}" type="presOf" srcId="{DC0118E4-0386-4148-8327-4F0014052CE8}" destId="{F1E4008F-4B2F-4418-8E33-2DF6EBEF25DF}" srcOrd="1" destOrd="0" presId="urn:microsoft.com/office/officeart/2005/8/layout/pyramid1"/>
    <dgm:cxn modelId="{C59058DB-CB18-4176-8AC0-0C36B95EF11E}" type="presOf" srcId="{EB8A4ED9-9B1B-469B-BCB6-3AAAA53817D2}" destId="{3439EF56-F274-411C-AB81-12BB4228B5DF}" srcOrd="0" destOrd="0" presId="urn:microsoft.com/office/officeart/2005/8/layout/pyramid1"/>
    <dgm:cxn modelId="{619D3991-1436-40CA-8925-8DB7D0680B43}" type="presOf" srcId="{EB8A4ED9-9B1B-469B-BCB6-3AAAA53817D2}" destId="{394C6E27-5B68-4855-B3C6-C4F506A1AF83}" srcOrd="1" destOrd="0" presId="urn:microsoft.com/office/officeart/2005/8/layout/pyramid1"/>
    <dgm:cxn modelId="{135F0DD7-2588-472D-B9EF-2A01F7729CDF}" srcId="{3714B5EC-460E-43E8-9690-0FC9E5562327}" destId="{DC0118E4-0386-4148-8327-4F0014052CE8}" srcOrd="9" destOrd="0" parTransId="{038AE40A-4040-458D-BA3E-B09D6A3450EE}" sibTransId="{37352B75-078E-40B8-82A1-3E17415934E2}"/>
    <dgm:cxn modelId="{3FA71173-10F5-4AE1-A1B3-520E4C4055EC}" type="presOf" srcId="{9DE0C6E2-10BD-417A-9AF6-AFEF8B2ECB8D}" destId="{28FCB815-EE30-4546-B960-0A3766165EA4}" srcOrd="1" destOrd="0" presId="urn:microsoft.com/office/officeart/2005/8/layout/pyramid1"/>
    <dgm:cxn modelId="{12A478DE-56BF-48DC-AB63-09BB44803693}" type="presOf" srcId="{56B601E0-7206-49E7-94E6-4A2FBD9FD106}" destId="{A0D53B01-0C2B-4E6C-9A91-143F85BCD7B5}" srcOrd="0" destOrd="0" presId="urn:microsoft.com/office/officeart/2005/8/layout/pyramid1"/>
    <dgm:cxn modelId="{685F05F5-BD82-4C92-887B-AD193E16BC73}" type="presOf" srcId="{94482753-E563-4088-88CD-0D8163BBF82D}" destId="{9A5D1E06-42A8-42A8-91A1-B928AF17685E}" srcOrd="1" destOrd="0" presId="urn:microsoft.com/office/officeart/2005/8/layout/pyramid1"/>
    <dgm:cxn modelId="{D35425E4-ACDC-414A-AE8D-480C90EBA074}" srcId="{3714B5EC-460E-43E8-9690-0FC9E5562327}" destId="{A3E6E5B5-B316-43C3-9B25-3ACD48AFBE22}" srcOrd="4" destOrd="0" parTransId="{6A6B3B75-D9F6-4AF9-891D-75DC0B84B38D}" sibTransId="{5B7BC3AF-E1F8-41E2-A136-F605267EE73A}"/>
    <dgm:cxn modelId="{4A6884C4-3C53-422F-91CA-D8D304171060}" type="presOf" srcId="{085C6267-B62C-4529-BBDA-2E13A91D40F7}" destId="{F7E72360-4D59-4ED2-A9FE-F7156CDC55DF}" srcOrd="0" destOrd="0" presId="urn:microsoft.com/office/officeart/2005/8/layout/pyramid1"/>
    <dgm:cxn modelId="{B9FFE736-395C-4BBE-9439-30022B19314A}" srcId="{3714B5EC-460E-43E8-9690-0FC9E5562327}" destId="{3C386C92-077A-411D-8EBB-B1A725B0B487}" srcOrd="5" destOrd="0" parTransId="{D59E4B47-1C2B-496B-AA80-3C3F2708E0C3}" sibTransId="{444FF075-3F0C-45AA-B0A3-4175C1A3F1E7}"/>
    <dgm:cxn modelId="{C93A37BB-861D-4DCB-B8FB-0B4F19240847}" srcId="{3714B5EC-460E-43E8-9690-0FC9E5562327}" destId="{1E9CC105-9890-4CE5-8551-26821100B7B4}" srcOrd="7" destOrd="0" parTransId="{59CB6ADE-2ECF-4F52-86B3-CEEDD75B25EC}" sibTransId="{A32CDBE0-1707-47AB-9309-DCB57CC39807}"/>
    <dgm:cxn modelId="{5F55F313-8615-4741-B725-2E6E29B9ED1F}" type="presOf" srcId="{3714B5EC-460E-43E8-9690-0FC9E5562327}" destId="{FFD85097-8DD8-41E6-9220-9919A8D5E659}" srcOrd="0" destOrd="0" presId="urn:microsoft.com/office/officeart/2005/8/layout/pyramid1"/>
    <dgm:cxn modelId="{FD1637C2-A626-457F-95A6-E3E5B0583FA5}" srcId="{3714B5EC-460E-43E8-9690-0FC9E5562327}" destId="{94482753-E563-4088-88CD-0D8163BBF82D}" srcOrd="8" destOrd="0" parTransId="{26F3C114-CDA2-4CD1-ADE0-F72ED0542187}" sibTransId="{77F591A9-5AC3-4445-AB42-7803ADC90FB1}"/>
    <dgm:cxn modelId="{56A2C7D8-6C70-43F1-A9EB-13B1B2B86F1B}" type="presOf" srcId="{56B601E0-7206-49E7-94E6-4A2FBD9FD106}" destId="{7A3A7B4A-90E2-4110-833F-945120F33E89}" srcOrd="1" destOrd="0" presId="urn:microsoft.com/office/officeart/2005/8/layout/pyramid1"/>
    <dgm:cxn modelId="{FF18FDE2-8BF6-40FC-83B1-2E88D530A903}" srcId="{3714B5EC-460E-43E8-9690-0FC9E5562327}" destId="{EB8A4ED9-9B1B-469B-BCB6-3AAAA53817D2}" srcOrd="2" destOrd="0" parTransId="{FF87888D-2EBA-47E3-9E55-F4A2EC6B27F4}" sibTransId="{C68DBA47-9EC7-44E7-8D9E-2F12F4F53131}"/>
    <dgm:cxn modelId="{42D8843D-4A60-4FC9-9816-E2FA25CA05F9}" type="presOf" srcId="{F6049FF0-59A0-4558-9BDB-378D2C1D3979}" destId="{45DF8C77-A1CA-444C-B2F9-67A379E679FC}" srcOrd="1" destOrd="0" presId="urn:microsoft.com/office/officeart/2005/8/layout/pyramid1"/>
    <dgm:cxn modelId="{D23356DE-1F68-4E81-BBAD-D301EF111CD5}" type="presOf" srcId="{3C386C92-077A-411D-8EBB-B1A725B0B487}" destId="{A08F7079-4A35-43BE-B437-AB2A06573308}" srcOrd="0" destOrd="0" presId="urn:microsoft.com/office/officeart/2005/8/layout/pyramid1"/>
    <dgm:cxn modelId="{A79396AE-1096-406D-A566-72AC487B6FC3}" type="presOf" srcId="{A3E6E5B5-B316-43C3-9B25-3ACD48AFBE22}" destId="{7F587970-4825-4D51-8D18-BDAEDB2D2F33}" srcOrd="0" destOrd="0" presId="urn:microsoft.com/office/officeart/2005/8/layout/pyramid1"/>
    <dgm:cxn modelId="{296AA1F1-8943-48C5-9F8F-8DE3BB7D0996}" type="presParOf" srcId="{FFD85097-8DD8-41E6-9220-9919A8D5E659}" destId="{09A051CC-FDE2-43BB-BAF3-2E33BDED9787}" srcOrd="0" destOrd="0" presId="urn:microsoft.com/office/officeart/2005/8/layout/pyramid1"/>
    <dgm:cxn modelId="{31BB03CB-3C3C-43CA-BF6B-31024307441C}" type="presParOf" srcId="{09A051CC-FDE2-43BB-BAF3-2E33BDED9787}" destId="{F7E72360-4D59-4ED2-A9FE-F7156CDC55DF}" srcOrd="0" destOrd="0" presId="urn:microsoft.com/office/officeart/2005/8/layout/pyramid1"/>
    <dgm:cxn modelId="{40C38E5A-898F-458B-933E-476BE6391F7C}" type="presParOf" srcId="{09A051CC-FDE2-43BB-BAF3-2E33BDED9787}" destId="{E3B69A8F-E171-4A35-BBB8-7882A20EC093}" srcOrd="1" destOrd="0" presId="urn:microsoft.com/office/officeart/2005/8/layout/pyramid1"/>
    <dgm:cxn modelId="{78B75E88-4E75-4A7E-8553-A9B3216F82A2}" type="presParOf" srcId="{FFD85097-8DD8-41E6-9220-9919A8D5E659}" destId="{E281A1FF-0A26-43BF-9912-08CB689BE3DD}" srcOrd="1" destOrd="0" presId="urn:microsoft.com/office/officeart/2005/8/layout/pyramid1"/>
    <dgm:cxn modelId="{35827ABB-8135-4236-99EC-40DDC155797B}" type="presParOf" srcId="{E281A1FF-0A26-43BF-9912-08CB689BE3DD}" destId="{A0D53B01-0C2B-4E6C-9A91-143F85BCD7B5}" srcOrd="0" destOrd="0" presId="urn:microsoft.com/office/officeart/2005/8/layout/pyramid1"/>
    <dgm:cxn modelId="{7F9D9FE0-39B7-4BAE-8F0B-88B41BD67F34}" type="presParOf" srcId="{E281A1FF-0A26-43BF-9912-08CB689BE3DD}" destId="{7A3A7B4A-90E2-4110-833F-945120F33E89}" srcOrd="1" destOrd="0" presId="urn:microsoft.com/office/officeart/2005/8/layout/pyramid1"/>
    <dgm:cxn modelId="{9BC06EC2-DFFD-4866-AA88-7DB6DF5E44CE}" type="presParOf" srcId="{FFD85097-8DD8-41E6-9220-9919A8D5E659}" destId="{467ECD63-7560-4A7D-AD99-90E9E6D675E5}" srcOrd="2" destOrd="0" presId="urn:microsoft.com/office/officeart/2005/8/layout/pyramid1"/>
    <dgm:cxn modelId="{DFAF81A0-DA20-421B-A758-7B5A3B862BD4}" type="presParOf" srcId="{467ECD63-7560-4A7D-AD99-90E9E6D675E5}" destId="{3439EF56-F274-411C-AB81-12BB4228B5DF}" srcOrd="0" destOrd="0" presId="urn:microsoft.com/office/officeart/2005/8/layout/pyramid1"/>
    <dgm:cxn modelId="{0C3D4021-E03E-4F9C-AF9F-A0C1BA50B09A}" type="presParOf" srcId="{467ECD63-7560-4A7D-AD99-90E9E6D675E5}" destId="{394C6E27-5B68-4855-B3C6-C4F506A1AF83}" srcOrd="1" destOrd="0" presId="urn:microsoft.com/office/officeart/2005/8/layout/pyramid1"/>
    <dgm:cxn modelId="{AB733039-EEB2-45B4-AA3A-AFC41855C0B4}" type="presParOf" srcId="{FFD85097-8DD8-41E6-9220-9919A8D5E659}" destId="{B77EF97F-9A25-4694-B89D-09B7C2437101}" srcOrd="3" destOrd="0" presId="urn:microsoft.com/office/officeart/2005/8/layout/pyramid1"/>
    <dgm:cxn modelId="{C99614AA-AB1E-4C90-B057-80F92C1D5B0F}" type="presParOf" srcId="{B77EF97F-9A25-4694-B89D-09B7C2437101}" destId="{C15445A1-D1C3-4791-AE88-7A3EBE2E35DE}" srcOrd="0" destOrd="0" presId="urn:microsoft.com/office/officeart/2005/8/layout/pyramid1"/>
    <dgm:cxn modelId="{AC4B9A11-2FD7-4AD9-9051-AB3FE2B0526E}" type="presParOf" srcId="{B77EF97F-9A25-4694-B89D-09B7C2437101}" destId="{45DF8C77-A1CA-444C-B2F9-67A379E679FC}" srcOrd="1" destOrd="0" presId="urn:microsoft.com/office/officeart/2005/8/layout/pyramid1"/>
    <dgm:cxn modelId="{1BD6EAA4-E37F-45F2-8B16-4ED16AE467D8}" type="presParOf" srcId="{FFD85097-8DD8-41E6-9220-9919A8D5E659}" destId="{1FF0771F-1348-413F-8C79-DB5211125898}" srcOrd="4" destOrd="0" presId="urn:microsoft.com/office/officeart/2005/8/layout/pyramid1"/>
    <dgm:cxn modelId="{B4032519-E94E-4D0B-A031-FED26A448F0F}" type="presParOf" srcId="{1FF0771F-1348-413F-8C79-DB5211125898}" destId="{7F587970-4825-4D51-8D18-BDAEDB2D2F33}" srcOrd="0" destOrd="0" presId="urn:microsoft.com/office/officeart/2005/8/layout/pyramid1"/>
    <dgm:cxn modelId="{A2ED4BF1-1715-46C9-A7F6-3683E82B70DD}" type="presParOf" srcId="{1FF0771F-1348-413F-8C79-DB5211125898}" destId="{53EFD76D-65D3-4050-BC73-B82B637092B0}" srcOrd="1" destOrd="0" presId="urn:microsoft.com/office/officeart/2005/8/layout/pyramid1"/>
    <dgm:cxn modelId="{304FEA4E-A866-4C27-A555-45AB3E09FD8B}" type="presParOf" srcId="{FFD85097-8DD8-41E6-9220-9919A8D5E659}" destId="{6D360484-5905-450F-9533-B7CDB001C5C0}" srcOrd="5" destOrd="0" presId="urn:microsoft.com/office/officeart/2005/8/layout/pyramid1"/>
    <dgm:cxn modelId="{AA78BFCA-D4F3-42DC-801D-048ECFD0B629}" type="presParOf" srcId="{6D360484-5905-450F-9533-B7CDB001C5C0}" destId="{A08F7079-4A35-43BE-B437-AB2A06573308}" srcOrd="0" destOrd="0" presId="urn:microsoft.com/office/officeart/2005/8/layout/pyramid1"/>
    <dgm:cxn modelId="{DB460AE7-7853-48EF-86A6-9B444A910CB4}" type="presParOf" srcId="{6D360484-5905-450F-9533-B7CDB001C5C0}" destId="{684A58BF-FA24-49A1-A467-8D96E7CFD11A}" srcOrd="1" destOrd="0" presId="urn:microsoft.com/office/officeart/2005/8/layout/pyramid1"/>
    <dgm:cxn modelId="{940AB4CD-BEEF-4801-AA14-26EC28504D7E}" type="presParOf" srcId="{FFD85097-8DD8-41E6-9220-9919A8D5E659}" destId="{B68DFE79-849F-43BF-9D99-6AE94192F7F3}" srcOrd="6" destOrd="0" presId="urn:microsoft.com/office/officeart/2005/8/layout/pyramid1"/>
    <dgm:cxn modelId="{A8729BA1-594F-4619-9310-B029084191B5}" type="presParOf" srcId="{B68DFE79-849F-43BF-9D99-6AE94192F7F3}" destId="{871F1458-F1A1-479D-86B1-236507DF817C}" srcOrd="0" destOrd="0" presId="urn:microsoft.com/office/officeart/2005/8/layout/pyramid1"/>
    <dgm:cxn modelId="{3E9F3C7D-70EA-4F86-97A5-481AE72746F3}" type="presParOf" srcId="{B68DFE79-849F-43BF-9D99-6AE94192F7F3}" destId="{28FCB815-EE30-4546-B960-0A3766165EA4}" srcOrd="1" destOrd="0" presId="urn:microsoft.com/office/officeart/2005/8/layout/pyramid1"/>
    <dgm:cxn modelId="{95288E18-5AAD-40EB-91CD-8BC5EBE66789}" type="presParOf" srcId="{FFD85097-8DD8-41E6-9220-9919A8D5E659}" destId="{EE6984F9-0F43-479C-97E3-3720E78D7D3A}" srcOrd="7" destOrd="0" presId="urn:microsoft.com/office/officeart/2005/8/layout/pyramid1"/>
    <dgm:cxn modelId="{4FEA9508-FE09-4A50-AC3E-C6C32FEFFACD}" type="presParOf" srcId="{EE6984F9-0F43-479C-97E3-3720E78D7D3A}" destId="{3A717318-C631-408E-85D9-494E0FAEF55D}" srcOrd="0" destOrd="0" presId="urn:microsoft.com/office/officeart/2005/8/layout/pyramid1"/>
    <dgm:cxn modelId="{BA35976D-32FE-497A-A0C7-562AEFDF6126}" type="presParOf" srcId="{EE6984F9-0F43-479C-97E3-3720E78D7D3A}" destId="{1EE51174-42A1-4B71-B81F-4738B5F09DA5}" srcOrd="1" destOrd="0" presId="urn:microsoft.com/office/officeart/2005/8/layout/pyramid1"/>
    <dgm:cxn modelId="{F3EDB7F9-7767-4511-8EF3-114D98249080}" type="presParOf" srcId="{FFD85097-8DD8-41E6-9220-9919A8D5E659}" destId="{23BEF012-DFA4-44ED-B78A-89AEC21AB846}" srcOrd="8" destOrd="0" presId="urn:microsoft.com/office/officeart/2005/8/layout/pyramid1"/>
    <dgm:cxn modelId="{852ED23B-783B-4219-8F8D-825C3D5108A2}" type="presParOf" srcId="{23BEF012-DFA4-44ED-B78A-89AEC21AB846}" destId="{4F255FDF-F3E7-49C3-8748-2F24AD385D44}" srcOrd="0" destOrd="0" presId="urn:microsoft.com/office/officeart/2005/8/layout/pyramid1"/>
    <dgm:cxn modelId="{17F49613-ADAD-4A11-A081-93AE19482C5B}" type="presParOf" srcId="{23BEF012-DFA4-44ED-B78A-89AEC21AB846}" destId="{9A5D1E06-42A8-42A8-91A1-B928AF17685E}" srcOrd="1" destOrd="0" presId="urn:microsoft.com/office/officeart/2005/8/layout/pyramid1"/>
    <dgm:cxn modelId="{C93BB204-9180-42B3-9A19-FDEBF5718825}" type="presParOf" srcId="{FFD85097-8DD8-41E6-9220-9919A8D5E659}" destId="{E6937411-12A5-43CE-A6FA-A3E302E05AA0}" srcOrd="9" destOrd="0" presId="urn:microsoft.com/office/officeart/2005/8/layout/pyramid1"/>
    <dgm:cxn modelId="{6013F67C-3C50-423C-9E22-6003006702B3}" type="presParOf" srcId="{E6937411-12A5-43CE-A6FA-A3E302E05AA0}" destId="{5437C833-AC07-476F-B8A2-04A9AA831ED0}" srcOrd="0" destOrd="0" presId="urn:microsoft.com/office/officeart/2005/8/layout/pyramid1"/>
    <dgm:cxn modelId="{EACDA8D6-B234-4479-8A6B-5BAF57534686}" type="presParOf" srcId="{E6937411-12A5-43CE-A6FA-A3E302E05AA0}" destId="{F1E4008F-4B2F-4418-8E33-2DF6EBEF25D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72360-4D59-4ED2-A9FE-F7156CDC55DF}">
      <dsp:nvSpPr>
        <dsp:cNvPr id="0" name=""/>
        <dsp:cNvSpPr/>
      </dsp:nvSpPr>
      <dsp:spPr>
        <a:xfrm>
          <a:off x="2684220" y="0"/>
          <a:ext cx="667102" cy="426309"/>
        </a:xfrm>
        <a:prstGeom prst="trapezoid">
          <a:avLst>
            <a:gd name="adj" fmla="val 7240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050" b="1" kern="1200" dirty="0"/>
        </a:p>
      </dsp:txBody>
      <dsp:txXfrm>
        <a:off x="2684220" y="0"/>
        <a:ext cx="667102" cy="426309"/>
      </dsp:txXfrm>
    </dsp:sp>
    <dsp:sp modelId="{A0D53B01-0C2B-4E6C-9A91-143F85BCD7B5}">
      <dsp:nvSpPr>
        <dsp:cNvPr id="0" name=""/>
        <dsp:cNvSpPr/>
      </dsp:nvSpPr>
      <dsp:spPr>
        <a:xfrm>
          <a:off x="2432190" y="426309"/>
          <a:ext cx="1194458" cy="426309"/>
        </a:xfrm>
        <a:prstGeom prst="trapezoid">
          <a:avLst>
            <a:gd name="adj" fmla="val 72402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Метааналізи</a:t>
          </a:r>
          <a:endParaRPr lang="de-AT" sz="1200" b="1" kern="1200" dirty="0">
            <a:latin typeface="+mj-lt"/>
          </a:endParaRPr>
        </a:p>
      </dsp:txBody>
      <dsp:txXfrm>
        <a:off x="2641220" y="426309"/>
        <a:ext cx="776398" cy="426309"/>
      </dsp:txXfrm>
    </dsp:sp>
    <dsp:sp modelId="{3439EF56-F274-411C-AB81-12BB4228B5DF}">
      <dsp:nvSpPr>
        <dsp:cNvPr id="0" name=""/>
        <dsp:cNvSpPr/>
      </dsp:nvSpPr>
      <dsp:spPr>
        <a:xfrm>
          <a:off x="2166451" y="852619"/>
          <a:ext cx="1725937" cy="347399"/>
        </a:xfrm>
        <a:prstGeom prst="trapezoid">
          <a:avLst>
            <a:gd name="adj" fmla="val 72402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Систематичні</a:t>
          </a:r>
          <a:r>
            <a:rPr lang="ru-RU" sz="1200" b="1" kern="1200" dirty="0" smtClean="0">
              <a:latin typeface="+mj-lt"/>
            </a:rPr>
            <a:t> огляди</a:t>
          </a:r>
          <a:endParaRPr lang="de-AT" sz="1200" b="1" kern="1200" dirty="0">
            <a:latin typeface="+mj-lt"/>
          </a:endParaRPr>
        </a:p>
      </dsp:txBody>
      <dsp:txXfrm>
        <a:off x="2468490" y="852619"/>
        <a:ext cx="1121859" cy="347399"/>
      </dsp:txXfrm>
    </dsp:sp>
    <dsp:sp modelId="{C15445A1-D1C3-4791-AE88-7A3EBE2E35DE}">
      <dsp:nvSpPr>
        <dsp:cNvPr id="0" name=""/>
        <dsp:cNvSpPr/>
      </dsp:nvSpPr>
      <dsp:spPr>
        <a:xfrm>
          <a:off x="1851931" y="1200019"/>
          <a:ext cx="2354977" cy="426309"/>
        </a:xfrm>
        <a:prstGeom prst="trapezoid">
          <a:avLst>
            <a:gd name="adj" fmla="val 7240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Рандомізовані</a:t>
          </a:r>
          <a:r>
            <a:rPr lang="ru-RU" sz="1200" b="1" kern="1200" dirty="0" smtClean="0">
              <a:latin typeface="+mj-lt"/>
            </a:rPr>
            <a:t> </a:t>
          </a:r>
          <a:r>
            <a:rPr lang="ru-RU" sz="1200" b="1" kern="1200" dirty="0" err="1" smtClean="0">
              <a:latin typeface="+mj-lt"/>
            </a:rPr>
            <a:t>клінічні</a:t>
          </a:r>
          <a:r>
            <a:rPr lang="ru-RU" sz="1200" b="1" kern="1200" dirty="0" smtClean="0">
              <a:latin typeface="+mj-lt"/>
            </a:rPr>
            <a:t> </a:t>
          </a:r>
          <a:r>
            <a:rPr lang="ru-RU" sz="1200" b="1" kern="1200" dirty="0" err="1" smtClean="0">
              <a:latin typeface="+mj-lt"/>
            </a:rPr>
            <a:t>дослідження</a:t>
          </a:r>
          <a:endParaRPr lang="de-AT" sz="1200" b="1" kern="1200" dirty="0">
            <a:latin typeface="+mj-lt"/>
          </a:endParaRPr>
        </a:p>
      </dsp:txBody>
      <dsp:txXfrm>
        <a:off x="2264052" y="1200019"/>
        <a:ext cx="1530735" cy="426309"/>
      </dsp:txXfrm>
    </dsp:sp>
    <dsp:sp modelId="{7F587970-4825-4D51-8D18-BDAEDB2D2F33}">
      <dsp:nvSpPr>
        <dsp:cNvPr id="0" name=""/>
        <dsp:cNvSpPr/>
      </dsp:nvSpPr>
      <dsp:spPr>
        <a:xfrm>
          <a:off x="1543276" y="1626329"/>
          <a:ext cx="2972287" cy="426309"/>
        </a:xfrm>
        <a:prstGeom prst="trapezoid">
          <a:avLst>
            <a:gd name="adj" fmla="val 72402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Когортні</a:t>
          </a:r>
          <a:r>
            <a:rPr lang="ru-RU" sz="1200" b="1" kern="1200" dirty="0" smtClean="0">
              <a:latin typeface="+mj-lt"/>
            </a:rPr>
            <a:t> </a:t>
          </a:r>
          <a:r>
            <a:rPr lang="ru-RU" sz="1200" b="1" kern="1200" dirty="0" err="1" smtClean="0">
              <a:latin typeface="+mj-lt"/>
            </a:rPr>
            <a:t>дослідження</a:t>
          </a:r>
          <a:endParaRPr lang="de-AT" sz="1200" b="1" kern="1200" dirty="0">
            <a:latin typeface="+mj-lt"/>
          </a:endParaRPr>
        </a:p>
      </dsp:txBody>
      <dsp:txXfrm>
        <a:off x="2063426" y="1626329"/>
        <a:ext cx="1931987" cy="426309"/>
      </dsp:txXfrm>
    </dsp:sp>
    <dsp:sp modelId="{A08F7079-4A35-43BE-B437-AB2A06573308}">
      <dsp:nvSpPr>
        <dsp:cNvPr id="0" name=""/>
        <dsp:cNvSpPr/>
      </dsp:nvSpPr>
      <dsp:spPr>
        <a:xfrm>
          <a:off x="1234620" y="2052639"/>
          <a:ext cx="3589598" cy="426309"/>
        </a:xfrm>
        <a:prstGeom prst="trapezoid">
          <a:avLst>
            <a:gd name="adj" fmla="val 72402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Дослідження</a:t>
          </a:r>
          <a:r>
            <a:rPr lang="ru-RU" sz="1200" b="1" kern="1200" dirty="0" smtClean="0">
              <a:latin typeface="+mj-lt"/>
            </a:rPr>
            <a:t> </a:t>
          </a:r>
          <a:r>
            <a:rPr lang="ru-RU" sz="1200" b="1" kern="1200" dirty="0" err="1" smtClean="0">
              <a:latin typeface="+mj-lt"/>
            </a:rPr>
            <a:t>випадок</a:t>
          </a:r>
          <a:r>
            <a:rPr lang="ru-RU" sz="1200" b="1" kern="1200" dirty="0" smtClean="0">
              <a:latin typeface="+mj-lt"/>
            </a:rPr>
            <a:t>-контроль</a:t>
          </a:r>
          <a:endParaRPr lang="de-AT" sz="1200" b="1" kern="1200" dirty="0">
            <a:latin typeface="+mj-lt"/>
          </a:endParaRPr>
        </a:p>
      </dsp:txBody>
      <dsp:txXfrm>
        <a:off x="1862800" y="2052639"/>
        <a:ext cx="2333238" cy="426309"/>
      </dsp:txXfrm>
    </dsp:sp>
    <dsp:sp modelId="{871F1458-F1A1-479D-86B1-236507DF817C}">
      <dsp:nvSpPr>
        <dsp:cNvPr id="0" name=""/>
        <dsp:cNvSpPr/>
      </dsp:nvSpPr>
      <dsp:spPr>
        <a:xfrm>
          <a:off x="925965" y="2478948"/>
          <a:ext cx="4206908" cy="426309"/>
        </a:xfrm>
        <a:prstGeom prst="trapezoid">
          <a:avLst>
            <a:gd name="adj" fmla="val 7240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Окремі</a:t>
          </a:r>
          <a:r>
            <a:rPr lang="ru-RU" sz="1200" b="1" kern="1200" dirty="0" smtClean="0">
              <a:latin typeface="+mj-lt"/>
            </a:rPr>
            <a:t> </a:t>
          </a:r>
          <a:r>
            <a:rPr lang="ru-RU" sz="1200" b="1" kern="1200" dirty="0" err="1" smtClean="0">
              <a:latin typeface="+mj-lt"/>
            </a:rPr>
            <a:t>клінічні</a:t>
          </a:r>
          <a:r>
            <a:rPr lang="ru-RU" sz="1200" b="1" kern="1200" dirty="0" smtClean="0">
              <a:latin typeface="+mj-lt"/>
            </a:rPr>
            <a:t> </a:t>
          </a:r>
          <a:r>
            <a:rPr lang="ru-RU" sz="1200" b="1" kern="1200" dirty="0" err="1" smtClean="0">
              <a:latin typeface="+mj-lt"/>
            </a:rPr>
            <a:t>випадки</a:t>
          </a:r>
          <a:endParaRPr lang="de-AT" sz="1200" b="1" kern="1200" dirty="0">
            <a:latin typeface="+mj-lt"/>
          </a:endParaRPr>
        </a:p>
      </dsp:txBody>
      <dsp:txXfrm>
        <a:off x="1662174" y="2478948"/>
        <a:ext cx="2734490" cy="426309"/>
      </dsp:txXfrm>
    </dsp:sp>
    <dsp:sp modelId="{3A717318-C631-408E-85D9-494E0FAEF55D}">
      <dsp:nvSpPr>
        <dsp:cNvPr id="0" name=""/>
        <dsp:cNvSpPr/>
      </dsp:nvSpPr>
      <dsp:spPr>
        <a:xfrm>
          <a:off x="617310" y="2905258"/>
          <a:ext cx="4824219" cy="426309"/>
        </a:xfrm>
        <a:prstGeom prst="trapezoid">
          <a:avLst>
            <a:gd name="adj" fmla="val 72402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Ідеї</a:t>
          </a:r>
          <a:r>
            <a:rPr lang="ru-RU" sz="1200" b="1" kern="1200" dirty="0" smtClean="0">
              <a:latin typeface="+mj-lt"/>
            </a:rPr>
            <a:t>, думки</a:t>
          </a:r>
          <a:endParaRPr lang="de-AT" sz="1200" b="1" kern="1200" dirty="0">
            <a:latin typeface="+mj-lt"/>
          </a:endParaRPr>
        </a:p>
      </dsp:txBody>
      <dsp:txXfrm>
        <a:off x="1461548" y="2905258"/>
        <a:ext cx="3135742" cy="426309"/>
      </dsp:txXfrm>
    </dsp:sp>
    <dsp:sp modelId="{4F255FDF-F3E7-49C3-8748-2F24AD385D44}">
      <dsp:nvSpPr>
        <dsp:cNvPr id="0" name=""/>
        <dsp:cNvSpPr/>
      </dsp:nvSpPr>
      <dsp:spPr>
        <a:xfrm>
          <a:off x="308655" y="3331568"/>
          <a:ext cx="5441529" cy="426309"/>
        </a:xfrm>
        <a:prstGeom prst="trapezoid">
          <a:avLst>
            <a:gd name="adj" fmla="val 72402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+mj-lt"/>
            </a:rPr>
            <a:t>Дослідження</a:t>
          </a:r>
          <a:r>
            <a:rPr lang="ru-RU" sz="1200" b="1" kern="1200" dirty="0" smtClean="0">
              <a:latin typeface="+mj-lt"/>
            </a:rPr>
            <a:t> </a:t>
          </a:r>
          <a:r>
            <a:rPr lang="ru-RU" sz="1200" b="1" kern="1200" dirty="0">
              <a:latin typeface="+mj-lt"/>
            </a:rPr>
            <a:t>на </a:t>
          </a:r>
          <a:r>
            <a:rPr lang="ru-RU" sz="1200" b="1" kern="1200" dirty="0" err="1" smtClean="0">
              <a:latin typeface="+mj-lt"/>
            </a:rPr>
            <a:t>тваринах</a:t>
          </a:r>
          <a:endParaRPr lang="de-AT" sz="1200" b="1" kern="1200" dirty="0">
            <a:latin typeface="+mj-lt"/>
          </a:endParaRPr>
        </a:p>
      </dsp:txBody>
      <dsp:txXfrm>
        <a:off x="1260922" y="3331568"/>
        <a:ext cx="3536994" cy="426309"/>
      </dsp:txXfrm>
    </dsp:sp>
    <dsp:sp modelId="{5437C833-AC07-476F-B8A2-04A9AA831ED0}">
      <dsp:nvSpPr>
        <dsp:cNvPr id="0" name=""/>
        <dsp:cNvSpPr/>
      </dsp:nvSpPr>
      <dsp:spPr>
        <a:xfrm>
          <a:off x="0" y="3757878"/>
          <a:ext cx="6058839" cy="426309"/>
        </a:xfrm>
        <a:prstGeom prst="trapezoid">
          <a:avLst>
            <a:gd name="adj" fmla="val 7240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b="1" kern="1200" dirty="0">
              <a:latin typeface="+mj-lt"/>
            </a:rPr>
            <a:t>In vitro </a:t>
          </a:r>
          <a:r>
            <a:rPr lang="uk-UA" sz="1200" b="1" kern="1200" dirty="0" smtClean="0">
              <a:latin typeface="+mj-lt"/>
            </a:rPr>
            <a:t>до</a:t>
          </a:r>
          <a:r>
            <a:rPr lang="ru-RU" sz="1200" b="1" kern="1200" dirty="0" err="1" smtClean="0">
              <a:latin typeface="+mj-lt"/>
            </a:rPr>
            <a:t>слідження</a:t>
          </a:r>
          <a:endParaRPr lang="de-AT" sz="1200" b="1" kern="1200" dirty="0">
            <a:latin typeface="+mj-lt"/>
          </a:endParaRPr>
        </a:p>
      </dsp:txBody>
      <dsp:txXfrm>
        <a:off x="1060296" y="3757878"/>
        <a:ext cx="3938246" cy="42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9B51-523E-475A-BAB7-7514B3D51CAA}" type="datetimeFigureOut">
              <a:rPr lang="uk-UA" smtClean="0"/>
              <a:t>31.05.2017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370A-6A5D-4B3A-8A63-5CA192385C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387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DAC76-354F-45B8-9C00-E88BC981E1C6}" type="datetimeFigureOut">
              <a:rPr lang="de-AT" smtClean="0"/>
              <a:t>31.05.2017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5F6D-0445-419A-AF4B-6A7DFC685BBA}" type="slidenum">
              <a:rPr lang="de-AT" smtClean="0"/>
              <a:t>‹№›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111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24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242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242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242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242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143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NNT Donepezil is worse than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Cerebrolysin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 effect of Donepezil – problems with gastrointestinal tract – therefor many patients have to drop out of treatment in an early stage.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22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550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4700" y="2130425"/>
            <a:ext cx="5143500" cy="1470025"/>
          </a:xfrm>
        </p:spPr>
        <p:txBody>
          <a:bodyPr>
            <a:normAutofit/>
          </a:bodyPr>
          <a:lstStyle>
            <a:lvl1pPr algn="ctr">
              <a:defRPr sz="5000" b="1" i="0" cap="none" baseline="0">
                <a:solidFill>
                  <a:srgbClr val="E30613"/>
                </a:solidFill>
                <a:latin typeface="Myriad Pro" pitchFamily="34" charset="0"/>
                <a:cs typeface="Times New Roman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14700" y="3886200"/>
            <a:ext cx="5143500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3" hasCustomPrompt="1"/>
          </p:nvPr>
        </p:nvSpPr>
        <p:spPr>
          <a:xfrm>
            <a:off x="3314700" y="5061343"/>
            <a:ext cx="5143500" cy="186752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</a:defRPr>
            </a:lvl1pPr>
          </a:lstStyle>
          <a:p>
            <a:pPr lvl="0"/>
            <a:r>
              <a:rPr lang="de-DE" dirty="0"/>
              <a:t>[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]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314700" y="5270870"/>
            <a:ext cx="5143500" cy="198173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</a:defRPr>
            </a:lvl1pPr>
          </a:lstStyle>
          <a:p>
            <a:pPr lvl="0"/>
            <a:r>
              <a:rPr lang="de-DE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6558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34187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8134187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rgbClr val="868786"/>
                </a:solidFill>
                <a:latin typeface="Myriad Pro" pitchFamily="34" charset="0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rgbClr val="868786"/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rgbClr val="868786"/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rgbClr val="868786"/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6935638" y="6142008"/>
            <a:ext cx="2113471" cy="621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66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134187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8134187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rgbClr val="868786"/>
                </a:solidFill>
                <a:latin typeface="Myriad Pro" pitchFamily="34" charset="0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rgbClr val="868786"/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rgbClr val="868786"/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rgbClr val="868786"/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85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1974" y="274638"/>
            <a:ext cx="81248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1974" y="1600200"/>
            <a:ext cx="81248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E30613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68786"/>
          </a:solidFill>
          <a:latin typeface="Myriad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68786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68786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68786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68786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87190" y="1812138"/>
            <a:ext cx="7971010" cy="2293293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+mj-lt"/>
              </a:rPr>
              <a:t>Цереброл</a:t>
            </a:r>
            <a:r>
              <a:rPr lang="uk-UA" sz="2800" dirty="0" smtClean="0">
                <a:latin typeface="+mj-lt"/>
              </a:rPr>
              <a:t>і</a:t>
            </a:r>
            <a:r>
              <a:rPr lang="ru-RU" sz="2800" dirty="0" err="1" smtClean="0">
                <a:latin typeface="+mj-lt"/>
              </a:rPr>
              <a:t>зин</a:t>
            </a:r>
            <a:r>
              <a:rPr lang="en-US" sz="2800" dirty="0">
                <a:latin typeface="+mj-lt"/>
              </a:rPr>
              <a:t>®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4D4D4D"/>
                </a:solidFill>
                <a:latin typeface="+mj-lt"/>
              </a:rPr>
              <a:t>в </a:t>
            </a:r>
            <a:r>
              <a:rPr lang="ru-RU" sz="2800" dirty="0" err="1" smtClean="0">
                <a:solidFill>
                  <a:srgbClr val="4D4D4D"/>
                </a:solidFill>
                <a:latin typeface="+mj-lt"/>
              </a:rPr>
              <a:t>лікуванні</a:t>
            </a:r>
            <a:r>
              <a:rPr lang="en-GB" sz="280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4D4D4D"/>
                </a:solidFill>
                <a:latin typeface="+mj-lt"/>
              </a:rPr>
              <a:t>легкого </a:t>
            </a:r>
            <a:r>
              <a:rPr lang="ru-RU" sz="2800" dirty="0">
                <a:solidFill>
                  <a:srgbClr val="4D4D4D"/>
                </a:solidFill>
                <a:latin typeface="+mj-lt"/>
              </a:rPr>
              <a:t>і</a:t>
            </a:r>
            <a:r>
              <a:rPr lang="ru-RU" sz="280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4D4D4D"/>
                </a:solidFill>
                <a:latin typeface="+mj-lt"/>
              </a:rPr>
              <a:t>середнього</a:t>
            </a:r>
            <a:r>
              <a:rPr lang="ru-RU" sz="280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4D4D4D"/>
                </a:solidFill>
                <a:latin typeface="+mj-lt"/>
              </a:rPr>
              <a:t>ступеня</a:t>
            </a:r>
            <a:r>
              <a:rPr lang="ru-RU" sz="280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4D4D4D"/>
                </a:solidFill>
                <a:latin typeface="+mj-lt"/>
              </a:rPr>
              <a:t>важкості</a:t>
            </a:r>
            <a:r>
              <a:rPr lang="ru-RU" sz="280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4D4D4D"/>
                </a:solidFill>
                <a:latin typeface="+mj-lt"/>
              </a:rPr>
              <a:t>хвороби</a:t>
            </a:r>
            <a:r>
              <a:rPr lang="ru-RU" sz="2800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4D4D4D"/>
                </a:solidFill>
                <a:latin typeface="+mj-lt"/>
              </a:rPr>
              <a:t>Альцгеймера</a:t>
            </a:r>
            <a:r>
              <a:rPr lang="en-GB" sz="2800" dirty="0">
                <a:solidFill>
                  <a:srgbClr val="4D4D4D"/>
                </a:solidFill>
                <a:latin typeface="+mj-lt"/>
              </a:rPr>
              <a:t>: </a:t>
            </a:r>
            <a:br>
              <a:rPr lang="en-GB" sz="2800" dirty="0">
                <a:solidFill>
                  <a:srgbClr val="4D4D4D"/>
                </a:solidFill>
                <a:latin typeface="+mj-lt"/>
              </a:rPr>
            </a:br>
            <a:r>
              <a:rPr lang="ru-RU" sz="2800" dirty="0" err="1" smtClean="0">
                <a:latin typeface="+mj-lt"/>
              </a:rPr>
              <a:t>Метаанал</a:t>
            </a:r>
            <a:r>
              <a:rPr lang="uk-UA" sz="2800" dirty="0">
                <a:latin typeface="+mj-lt"/>
              </a:rPr>
              <a:t>і</a:t>
            </a:r>
            <a:r>
              <a:rPr lang="ru-RU" sz="2800" dirty="0" smtClean="0">
                <a:latin typeface="+mj-lt"/>
              </a:rPr>
              <a:t>з </a:t>
            </a:r>
            <a:r>
              <a:rPr lang="ru-RU" sz="2800" dirty="0" err="1" smtClean="0">
                <a:latin typeface="+mj-lt"/>
              </a:rPr>
              <a:t>рандомізованих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контрольованих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клінічних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досліджень</a:t>
            </a:r>
            <a:endParaRPr lang="de-AT" sz="2800" dirty="0">
              <a:latin typeface="+mj-lt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2000250" y="4572000"/>
            <a:ext cx="5143500" cy="495300"/>
          </a:xfrm>
        </p:spPr>
        <p:txBody>
          <a:bodyPr>
            <a:normAutofit fontScale="85000" lnSpcReduction="20000"/>
          </a:bodyPr>
          <a:lstStyle/>
          <a:p>
            <a:r>
              <a:rPr lang="de-AT" i="1" dirty="0">
                <a:solidFill>
                  <a:srgbClr val="4D4D4D"/>
                </a:solidFill>
                <a:latin typeface="+mj-lt"/>
              </a:rPr>
              <a:t>Gauthier S et al. Dement </a:t>
            </a:r>
            <a:r>
              <a:rPr lang="de-AT" i="1" dirty="0" err="1">
                <a:solidFill>
                  <a:srgbClr val="4D4D4D"/>
                </a:solidFill>
                <a:latin typeface="+mj-lt"/>
              </a:rPr>
              <a:t>Geriatr</a:t>
            </a:r>
            <a:r>
              <a:rPr lang="de-AT" i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de-AT" i="1" dirty="0" err="1">
                <a:solidFill>
                  <a:srgbClr val="4D4D4D"/>
                </a:solidFill>
                <a:latin typeface="+mj-lt"/>
              </a:rPr>
              <a:t>Cogn</a:t>
            </a:r>
            <a:r>
              <a:rPr lang="de-AT" i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de-AT" i="1" dirty="0" err="1">
                <a:solidFill>
                  <a:srgbClr val="4D4D4D"/>
                </a:solidFill>
                <a:latin typeface="+mj-lt"/>
              </a:rPr>
              <a:t>Disord</a:t>
            </a:r>
            <a:r>
              <a:rPr lang="de-AT" i="1" dirty="0">
                <a:solidFill>
                  <a:srgbClr val="4D4D4D"/>
                </a:solidFill>
                <a:latin typeface="+mj-lt"/>
              </a:rPr>
              <a:t> 2015;39:332-47 (open </a:t>
            </a:r>
            <a:r>
              <a:rPr lang="de-AT" i="1" dirty="0" err="1">
                <a:solidFill>
                  <a:srgbClr val="4D4D4D"/>
                </a:solidFill>
                <a:latin typeface="+mj-lt"/>
              </a:rPr>
              <a:t>access</a:t>
            </a:r>
            <a:r>
              <a:rPr lang="de-AT" i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de-AT" i="1" dirty="0" err="1">
                <a:solidFill>
                  <a:srgbClr val="4D4D4D"/>
                </a:solidFill>
                <a:latin typeface="+mj-lt"/>
              </a:rPr>
              <a:t>article</a:t>
            </a:r>
            <a:r>
              <a:rPr lang="de-AT" i="1" dirty="0">
                <a:solidFill>
                  <a:srgbClr val="4D4D4D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10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Шкала </a:t>
            </a:r>
            <a:r>
              <a:rPr lang="de-DE" sz="2800" dirty="0">
                <a:latin typeface="Georgia" panose="02040502050405020303" pitchFamily="18" charset="0"/>
              </a:rPr>
              <a:t>ADAS-</a:t>
            </a:r>
            <a:r>
              <a:rPr lang="de-DE" sz="2800" dirty="0" err="1">
                <a:latin typeface="Georgia" panose="02040502050405020303" pitchFamily="18" charset="0"/>
              </a:rPr>
              <a:t>cog</a:t>
            </a:r>
            <a:r>
              <a:rPr lang="de-DE" sz="2800" dirty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/</a:t>
            </a:r>
            <a:r>
              <a:rPr lang="de-DE" sz="2800" dirty="0">
                <a:latin typeface="Georgia" panose="02040502050405020303" pitchFamily="18" charset="0"/>
              </a:rPr>
              <a:t>ADAS-</a:t>
            </a:r>
            <a:r>
              <a:rPr lang="de-DE" sz="2800" dirty="0" err="1">
                <a:latin typeface="Georgia" panose="02040502050405020303" pitchFamily="18" charset="0"/>
              </a:rPr>
              <a:t>cog</a:t>
            </a:r>
            <a:r>
              <a:rPr lang="de-DE" sz="2800" dirty="0">
                <a:latin typeface="Georgia" panose="02040502050405020303" pitchFamily="18" charset="0"/>
              </a:rPr>
              <a:t>+</a:t>
            </a:r>
            <a:endParaRPr lang="de-AT" sz="2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90" y="2648968"/>
            <a:ext cx="4173327" cy="276262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350521" y="2356581"/>
            <a:ext cx="4619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>
              <a:spcAft>
                <a:spcPts val="1200"/>
              </a:spcAft>
            </a:pPr>
            <a:r>
              <a:rPr lang="ru-RU" sz="1400" dirty="0">
                <a:solidFill>
                  <a:srgbClr val="4D4D4D"/>
                </a:solidFill>
              </a:rPr>
              <a:t>Оценка</a:t>
            </a:r>
            <a:r>
              <a:rPr lang="en-US" sz="1400" dirty="0">
                <a:solidFill>
                  <a:srgbClr val="4D4D4D"/>
                </a:solidFill>
              </a:rPr>
              <a:t> ADAS-cog: </a:t>
            </a:r>
            <a:r>
              <a:rPr lang="en-US" sz="1400" dirty="0">
                <a:solidFill>
                  <a:srgbClr val="4F6228"/>
                </a:solidFill>
              </a:rPr>
              <a:t>0 </a:t>
            </a:r>
            <a:r>
              <a:rPr lang="en-US" sz="1400" dirty="0" smtClean="0">
                <a:solidFill>
                  <a:srgbClr val="4F6228"/>
                </a:solidFill>
              </a:rPr>
              <a:t>(</a:t>
            </a:r>
            <a:r>
              <a:rPr lang="ru-RU" sz="1400" dirty="0" err="1" smtClean="0">
                <a:solidFill>
                  <a:srgbClr val="4F6228"/>
                </a:solidFill>
              </a:rPr>
              <a:t>кращ</a:t>
            </a:r>
            <a:r>
              <a:rPr lang="ru-RU" sz="1400" dirty="0" err="1" smtClean="0">
                <a:solidFill>
                  <a:srgbClr val="4F6228"/>
                </a:solidFill>
              </a:rPr>
              <a:t>а</a:t>
            </a:r>
            <a:r>
              <a:rPr lang="en-US" sz="1400" dirty="0" smtClean="0">
                <a:solidFill>
                  <a:srgbClr val="4F6228"/>
                </a:solidFill>
              </a:rPr>
              <a:t>) </a:t>
            </a:r>
            <a:r>
              <a:rPr lang="en-US" sz="1400" dirty="0">
                <a:solidFill>
                  <a:srgbClr val="4D4D4D"/>
                </a:solidFill>
              </a:rPr>
              <a:t>– </a:t>
            </a:r>
            <a:r>
              <a:rPr lang="en-US" sz="1400" dirty="0">
                <a:solidFill>
                  <a:srgbClr val="E30613"/>
                </a:solidFill>
              </a:rPr>
              <a:t>70 </a:t>
            </a:r>
            <a:r>
              <a:rPr lang="en-US" sz="1400" dirty="0" smtClean="0">
                <a:solidFill>
                  <a:srgbClr val="E30613"/>
                </a:solidFill>
              </a:rPr>
              <a:t>(</a:t>
            </a:r>
            <a:r>
              <a:rPr lang="ru-RU" sz="1400" dirty="0" err="1" smtClean="0">
                <a:solidFill>
                  <a:srgbClr val="E30613"/>
                </a:solidFill>
              </a:rPr>
              <a:t>гір</a:t>
            </a:r>
            <a:r>
              <a:rPr lang="ru-RU" sz="1400" dirty="0" err="1" smtClean="0">
                <a:solidFill>
                  <a:srgbClr val="E30613"/>
                </a:solidFill>
              </a:rPr>
              <a:t>ша</a:t>
            </a:r>
            <a:r>
              <a:rPr lang="en-US" sz="1400" dirty="0" smtClean="0">
                <a:solidFill>
                  <a:srgbClr val="E30613"/>
                </a:solidFill>
              </a:rPr>
              <a:t>)</a:t>
            </a:r>
            <a:r>
              <a:rPr lang="en-US" sz="1400" dirty="0">
                <a:solidFill>
                  <a:srgbClr val="4D4D4D"/>
                </a:solidFill>
              </a:rPr>
              <a:t/>
            </a:r>
            <a:br>
              <a:rPr lang="en-US" sz="1400" dirty="0">
                <a:solidFill>
                  <a:srgbClr val="4D4D4D"/>
                </a:solidFill>
              </a:rPr>
            </a:br>
            <a:r>
              <a:rPr lang="ru-RU" sz="1400" dirty="0">
                <a:solidFill>
                  <a:srgbClr val="4D4D4D"/>
                </a:solidFill>
              </a:rPr>
              <a:t>Оценка</a:t>
            </a:r>
            <a:r>
              <a:rPr lang="en-US" sz="1400" dirty="0">
                <a:solidFill>
                  <a:srgbClr val="4D4D4D"/>
                </a:solidFill>
              </a:rPr>
              <a:t> ADAS-cog+: </a:t>
            </a:r>
            <a:r>
              <a:rPr lang="en-US" sz="1400" dirty="0">
                <a:solidFill>
                  <a:srgbClr val="4F6228"/>
                </a:solidFill>
              </a:rPr>
              <a:t>0 </a:t>
            </a:r>
            <a:r>
              <a:rPr lang="en-US" sz="1400" dirty="0" smtClean="0">
                <a:solidFill>
                  <a:srgbClr val="4F6228"/>
                </a:solidFill>
              </a:rPr>
              <a:t>(</a:t>
            </a:r>
            <a:r>
              <a:rPr lang="ru-RU" sz="1400" dirty="0" err="1" smtClean="0">
                <a:solidFill>
                  <a:srgbClr val="4F6228"/>
                </a:solidFill>
              </a:rPr>
              <a:t>кращ</a:t>
            </a:r>
            <a:r>
              <a:rPr lang="ru-RU" sz="1400" dirty="0" err="1" smtClean="0">
                <a:solidFill>
                  <a:srgbClr val="4F6228"/>
                </a:solidFill>
              </a:rPr>
              <a:t>а</a:t>
            </a:r>
            <a:r>
              <a:rPr lang="en-US" sz="1400" dirty="0" smtClean="0">
                <a:solidFill>
                  <a:srgbClr val="4F6228"/>
                </a:solidFill>
              </a:rPr>
              <a:t>) </a:t>
            </a:r>
            <a:r>
              <a:rPr lang="en-US" sz="1400" dirty="0">
                <a:solidFill>
                  <a:srgbClr val="4D4D4D"/>
                </a:solidFill>
              </a:rPr>
              <a:t>– </a:t>
            </a:r>
            <a:r>
              <a:rPr lang="en-US" sz="1400" dirty="0">
                <a:solidFill>
                  <a:srgbClr val="E30613"/>
                </a:solidFill>
              </a:rPr>
              <a:t>85 </a:t>
            </a:r>
            <a:r>
              <a:rPr lang="en-US" sz="1400" dirty="0" smtClean="0">
                <a:solidFill>
                  <a:srgbClr val="E30613"/>
                </a:solidFill>
              </a:rPr>
              <a:t>(</a:t>
            </a:r>
            <a:r>
              <a:rPr lang="ru-RU" sz="1400" dirty="0" err="1" smtClean="0">
                <a:solidFill>
                  <a:srgbClr val="E30613"/>
                </a:solidFill>
              </a:rPr>
              <a:t>гір</a:t>
            </a:r>
            <a:r>
              <a:rPr lang="ru-RU" sz="1400" dirty="0" err="1" smtClean="0">
                <a:solidFill>
                  <a:srgbClr val="E30613"/>
                </a:solidFill>
              </a:rPr>
              <a:t>ша</a:t>
            </a:r>
            <a:r>
              <a:rPr lang="en-US" sz="1400" dirty="0" smtClean="0">
                <a:solidFill>
                  <a:srgbClr val="E30613"/>
                </a:solidFill>
              </a:rPr>
              <a:t>)</a:t>
            </a:r>
            <a:endParaRPr lang="en-US" sz="1400" dirty="0">
              <a:solidFill>
                <a:srgbClr val="E30613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25393" y="1143540"/>
            <a:ext cx="71930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До</a:t>
            </a:r>
            <a:r>
              <a:rPr lang="ru-RU" dirty="0" err="1" smtClean="0"/>
              <a:t>слідження</a:t>
            </a:r>
            <a:r>
              <a:rPr lang="ru-RU" dirty="0" smtClean="0"/>
              <a:t> </a:t>
            </a:r>
            <a:r>
              <a:rPr lang="ru-RU" dirty="0" err="1" smtClean="0"/>
              <a:t>когнітивних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</a:t>
            </a:r>
            <a:r>
              <a:rPr lang="uk-UA" dirty="0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уваги</a:t>
            </a:r>
            <a:r>
              <a:rPr lang="ru-RU" dirty="0" smtClean="0"/>
              <a:t>, </a:t>
            </a:r>
            <a:r>
              <a:rPr lang="ru-RU" dirty="0" err="1" smtClean="0"/>
              <a:t>мов</a:t>
            </a:r>
            <a:r>
              <a:rPr lang="ru-RU" dirty="0" err="1" smtClean="0"/>
              <a:t>и</a:t>
            </a:r>
            <a:r>
              <a:rPr lang="ru-RU" dirty="0"/>
              <a:t>, </a:t>
            </a:r>
            <a:r>
              <a:rPr lang="ru-RU" dirty="0" err="1" smtClean="0"/>
              <a:t>орієнтації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просторі</a:t>
            </a:r>
            <a:r>
              <a:rPr lang="ru-RU" dirty="0" smtClean="0"/>
              <a:t>, </a:t>
            </a:r>
            <a:r>
              <a:rPr lang="ru-RU" dirty="0" err="1" smtClean="0"/>
              <a:t>розумов</a:t>
            </a:r>
            <a:r>
              <a:rPr lang="ru-RU" dirty="0" err="1" smtClean="0"/>
              <a:t>их</a:t>
            </a:r>
            <a:r>
              <a:rPr lang="ru-RU" dirty="0" smtClean="0"/>
              <a:t> </a:t>
            </a:r>
            <a:r>
              <a:rPr lang="ru-RU" dirty="0" err="1" smtClean="0"/>
              <a:t>зді</a:t>
            </a:r>
            <a:r>
              <a:rPr lang="ru-RU" dirty="0" err="1" smtClean="0"/>
              <a:t>бностей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виражені</a:t>
            </a:r>
            <a:r>
              <a:rPr lang="ru-RU" dirty="0" smtClean="0"/>
              <a:t> </a:t>
            </a:r>
            <a:r>
              <a:rPr lang="ru-RU" dirty="0" err="1" smtClean="0"/>
              <a:t>когнітивні</a:t>
            </a:r>
            <a:r>
              <a:rPr lang="ru-RU" dirty="0" smtClean="0"/>
              <a:t> </a:t>
            </a:r>
            <a:r>
              <a:rPr lang="ru-RU" dirty="0" err="1" smtClean="0"/>
              <a:t>по</a:t>
            </a:r>
            <a:r>
              <a:rPr lang="ru-RU" dirty="0" err="1" smtClean="0"/>
              <a:t>рушення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8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353" y="-2376"/>
            <a:ext cx="6721192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Шкала </a:t>
            </a:r>
            <a:r>
              <a:rPr lang="de-DE" sz="2800" dirty="0">
                <a:latin typeface="Georgia" panose="02040502050405020303" pitchFamily="18" charset="0"/>
              </a:rPr>
              <a:t>MMSE</a:t>
            </a:r>
            <a:r>
              <a:rPr lang="de-DE" dirty="0">
                <a:latin typeface="+mj-lt"/>
              </a:rPr>
              <a:t> </a:t>
            </a:r>
            <a:r>
              <a:rPr lang="de-DE" sz="2200" b="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GB" sz="2200" b="0" dirty="0">
                <a:solidFill>
                  <a:srgbClr val="FF0000"/>
                </a:solidFill>
                <a:latin typeface="+mj-lt"/>
              </a:rPr>
              <a:t>Mini-Mental State Examination)</a:t>
            </a:r>
            <a:endParaRPr lang="de-AT" sz="2200" b="0" dirty="0">
              <a:solidFill>
                <a:srgbClr val="006FB7"/>
              </a:solidFill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510559"/>
            <a:ext cx="4345030" cy="2590776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Коротка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оцінка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психічного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статусу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4D4D4D"/>
                </a:solidFill>
                <a:latin typeface="+mj-lt"/>
              </a:rPr>
              <a:t>Оцінка</a:t>
            </a:r>
            <a:r>
              <a:rPr lang="en-US" sz="1800" dirty="0">
                <a:solidFill>
                  <a:srgbClr val="4D4D4D"/>
                </a:solidFill>
                <a:latin typeface="+mj-lt"/>
              </a:rPr>
              <a:t>: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ru-RU" sz="1800" dirty="0" err="1" smtClean="0">
                <a:solidFill>
                  <a:srgbClr val="FF0000"/>
                </a:solidFill>
                <a:latin typeface="+mj-lt"/>
              </a:rPr>
              <a:t>гір</a:t>
            </a:r>
            <a:r>
              <a:rPr lang="ru-RU" sz="1800" dirty="0" err="1" smtClean="0">
                <a:solidFill>
                  <a:srgbClr val="FF0000"/>
                </a:solidFill>
                <a:latin typeface="+mj-lt"/>
              </a:rPr>
              <a:t>ший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1800" dirty="0">
                <a:solidFill>
                  <a:srgbClr val="4D4D4D"/>
                </a:solidFill>
                <a:latin typeface="+mj-lt"/>
              </a:rPr>
              <a:t>–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30 (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найкращий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endParaRPr lang="en-US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4D4D4D"/>
                </a:solidFill>
                <a:latin typeface="+mj-lt"/>
              </a:rPr>
              <a:t>                                                                   </a:t>
            </a:r>
            <a:endParaRPr lang="en-US" sz="1600" dirty="0">
              <a:solidFill>
                <a:srgbClr val="4D4D4D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679426" y="2631050"/>
            <a:ext cx="4330086" cy="2092881"/>
            <a:chOff x="6833882" y="2487506"/>
            <a:chExt cx="5457052" cy="2092881"/>
          </a:xfrm>
        </p:grpSpPr>
        <p:sp>
          <p:nvSpPr>
            <p:cNvPr id="9" name="Rechteck 8"/>
            <p:cNvSpPr/>
            <p:nvPr/>
          </p:nvSpPr>
          <p:spPr>
            <a:xfrm rot="16200000">
              <a:off x="6044168" y="3277220"/>
              <a:ext cx="1759455" cy="180028"/>
            </a:xfrm>
            <a:prstGeom prst="rect">
              <a:avLst/>
            </a:prstGeom>
            <a:gradFill>
              <a:gsLst>
                <a:gs pos="50000">
                  <a:schemeClr val="bg1">
                    <a:lumMod val="67000"/>
                    <a:alpha val="0"/>
                  </a:schemeClr>
                </a:gs>
                <a:gs pos="0">
                  <a:srgbClr val="FF6161"/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  <a:ln w="127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030776" y="2487506"/>
              <a:ext cx="5260158" cy="209288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tabLst>
                  <a:tab pos="714375" algn="l"/>
                </a:tabLst>
              </a:pPr>
              <a:r>
                <a:rPr lang="en-US" sz="1600" dirty="0">
                  <a:latin typeface="+mj-lt"/>
                </a:rPr>
                <a:t>28 – 30 = </a:t>
              </a:r>
              <a:r>
                <a:rPr lang="ru-RU" sz="1600" dirty="0" err="1" smtClean="0">
                  <a:latin typeface="+mj-lt"/>
                </a:rPr>
                <a:t>Немає</a:t>
              </a:r>
              <a:r>
                <a:rPr lang="ru-RU" sz="1600" dirty="0" smtClean="0">
                  <a:latin typeface="+mj-lt"/>
                </a:rPr>
                <a:t> </a:t>
              </a:r>
              <a:r>
                <a:rPr lang="ru-RU" sz="1600" dirty="0" err="1" smtClean="0">
                  <a:latin typeface="+mj-lt"/>
                </a:rPr>
                <a:t>когнітивних</a:t>
              </a:r>
              <a:r>
                <a:rPr lang="ru-RU" sz="1600" dirty="0" smtClean="0">
                  <a:latin typeface="+mj-lt"/>
                </a:rPr>
                <a:t> </a:t>
              </a:r>
              <a:r>
                <a:rPr lang="ru-RU" sz="1600" dirty="0" err="1" smtClean="0">
                  <a:latin typeface="+mj-lt"/>
                </a:rPr>
                <a:t>по</a:t>
              </a:r>
              <a:r>
                <a:rPr lang="ru-RU" sz="1600" dirty="0" err="1" smtClean="0">
                  <a:latin typeface="+mj-lt"/>
                </a:rPr>
                <a:t>рушень</a:t>
              </a:r>
              <a:endParaRPr lang="en-US" sz="1600" dirty="0">
                <a:latin typeface="+mj-lt"/>
              </a:endParaRPr>
            </a:p>
            <a:p>
              <a:pPr>
                <a:lnSpc>
                  <a:spcPts val="2600"/>
                </a:lnSpc>
              </a:pPr>
              <a:r>
                <a:rPr lang="en-US" sz="1600" dirty="0">
                  <a:latin typeface="+mj-lt"/>
                </a:rPr>
                <a:t>25 – 27 = </a:t>
              </a:r>
              <a:r>
                <a:rPr lang="ru-RU" sz="1600" dirty="0" err="1" smtClean="0">
                  <a:latin typeface="+mj-lt"/>
                </a:rPr>
                <a:t>Когнітивні</a:t>
              </a:r>
              <a:r>
                <a:rPr lang="ru-RU" sz="1600" dirty="0" smtClean="0">
                  <a:latin typeface="+mj-lt"/>
                </a:rPr>
                <a:t> </a:t>
              </a:r>
              <a:r>
                <a:rPr lang="ru-RU" sz="1600" dirty="0" err="1" smtClean="0">
                  <a:latin typeface="+mj-lt"/>
                </a:rPr>
                <a:t>по</a:t>
              </a:r>
              <a:r>
                <a:rPr lang="ru-RU" sz="1600" dirty="0" err="1" smtClean="0">
                  <a:latin typeface="+mj-lt"/>
                </a:rPr>
                <a:t>рушення</a:t>
              </a:r>
              <a:endParaRPr lang="en-US" sz="1600" dirty="0">
                <a:latin typeface="+mj-lt"/>
              </a:endParaRPr>
            </a:p>
            <a:p>
              <a:pPr>
                <a:lnSpc>
                  <a:spcPts val="2600"/>
                </a:lnSpc>
              </a:pPr>
              <a:r>
                <a:rPr lang="en-US" sz="1600" dirty="0">
                  <a:latin typeface="+mj-lt"/>
                </a:rPr>
                <a:t>19 – 24 = </a:t>
              </a:r>
              <a:r>
                <a:rPr lang="ru-RU" sz="1600" dirty="0" err="1" smtClean="0">
                  <a:latin typeface="+mj-lt"/>
                </a:rPr>
                <a:t>Деменція</a:t>
              </a:r>
              <a:r>
                <a:rPr lang="ru-RU" sz="1600" dirty="0" smtClean="0">
                  <a:latin typeface="+mj-lt"/>
                </a:rPr>
                <a:t> легкого </a:t>
              </a:r>
              <a:r>
                <a:rPr lang="ru-RU" sz="1600" dirty="0" err="1" smtClean="0">
                  <a:latin typeface="+mj-lt"/>
                </a:rPr>
                <a:t>ступеня</a:t>
              </a:r>
              <a:r>
                <a:rPr lang="ru-RU" sz="1600" dirty="0" smtClean="0">
                  <a:latin typeface="+mj-lt"/>
                </a:rPr>
                <a:t> </a:t>
              </a:r>
              <a:r>
                <a:rPr lang="ru-RU" sz="1600" dirty="0" err="1" smtClean="0">
                  <a:latin typeface="+mj-lt"/>
                </a:rPr>
                <a:t>ва</a:t>
              </a:r>
              <a:r>
                <a:rPr lang="ru-RU" sz="1600" dirty="0" err="1" smtClean="0">
                  <a:latin typeface="+mj-lt"/>
                </a:rPr>
                <a:t>жкості</a:t>
              </a:r>
              <a:endParaRPr lang="en-US" sz="1600" dirty="0">
                <a:latin typeface="+mj-lt"/>
              </a:endParaRPr>
            </a:p>
            <a:p>
              <a:pPr>
                <a:lnSpc>
                  <a:spcPts val="2600"/>
                </a:lnSpc>
              </a:pPr>
              <a:r>
                <a:rPr lang="en-US" sz="1600" dirty="0">
                  <a:latin typeface="+mj-lt"/>
                </a:rPr>
                <a:t>10 – 18 = </a:t>
              </a:r>
              <a:r>
                <a:rPr lang="ru-RU" sz="1600" dirty="0" err="1" smtClean="0"/>
                <a:t>Деменція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середнього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ступеня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ва</a:t>
              </a:r>
              <a:r>
                <a:rPr lang="ru-RU" sz="1600" dirty="0" err="1" smtClean="0"/>
                <a:t>жкості</a:t>
              </a:r>
              <a:endParaRPr lang="en-US" sz="1600" dirty="0">
                <a:latin typeface="+mj-lt"/>
              </a:endParaRPr>
            </a:p>
            <a:p>
              <a:pPr marL="728663" indent="-728663">
                <a:lnSpc>
                  <a:spcPts val="2600"/>
                </a:lnSpc>
              </a:pPr>
              <a:r>
                <a:rPr lang="en-US" sz="1600" dirty="0">
                  <a:latin typeface="+mj-lt"/>
                </a:rPr>
                <a:t>  0 –   9</a:t>
              </a:r>
              <a:r>
                <a:rPr lang="ru-RU" sz="16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= </a:t>
              </a:r>
              <a:r>
                <a:rPr lang="ru-RU" sz="1600" dirty="0" err="1" smtClean="0">
                  <a:latin typeface="+mj-lt"/>
                </a:rPr>
                <a:t>Ва</a:t>
              </a:r>
              <a:r>
                <a:rPr lang="ru-RU" sz="1600" dirty="0" err="1" smtClean="0">
                  <a:latin typeface="+mj-lt"/>
                </a:rPr>
                <a:t>жка</a:t>
              </a:r>
              <a:r>
                <a:rPr lang="ru-RU" sz="1600" dirty="0" smtClean="0">
                  <a:latin typeface="+mj-lt"/>
                </a:rPr>
                <a:t> </a:t>
              </a:r>
              <a:r>
                <a:rPr lang="ru-RU" sz="1600" dirty="0" err="1" smtClean="0">
                  <a:latin typeface="+mj-lt"/>
                </a:rPr>
                <a:t>деменція</a:t>
              </a:r>
              <a:r>
                <a:rPr lang="en-US" dirty="0"/>
                <a:t>	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6" y="947827"/>
            <a:ext cx="3617039" cy="47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355" y="386240"/>
            <a:ext cx="5850709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Тест </a:t>
            </a:r>
            <a:r>
              <a:rPr lang="de-DE" dirty="0">
                <a:latin typeface="Georgia" panose="02040502050405020303" pitchFamily="18" charset="0"/>
              </a:rPr>
              <a:t>ZVT </a:t>
            </a:r>
            <a:r>
              <a:rPr lang="de-DE" sz="2200" b="0" dirty="0">
                <a:solidFill>
                  <a:srgbClr val="FF0000"/>
                </a:solidFill>
                <a:latin typeface="Georgia" panose="02040502050405020303" pitchFamily="18" charset="0"/>
              </a:rPr>
              <a:t>(Zahlen-Verbindungs-Test</a:t>
            </a:r>
            <a:r>
              <a:rPr lang="ru-RU" sz="2200" b="0" dirty="0">
                <a:solidFill>
                  <a:srgbClr val="FF0000"/>
                </a:solidFill>
                <a:latin typeface="Georgia" panose="02040502050405020303" pitchFamily="18" charset="0"/>
              </a:rPr>
              <a:t>) </a:t>
            </a:r>
            <a:br>
              <a:rPr lang="ru-RU" sz="2200" b="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de-AT" sz="2800" dirty="0">
              <a:solidFill>
                <a:srgbClr val="006FB7"/>
              </a:solidFill>
              <a:latin typeface="Georgia" panose="020405020504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8134187" cy="142969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Чутливий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нструмент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для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до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слідження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швидк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ості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когнітивних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процесів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+mj-lt"/>
              </a:rPr>
            </a:b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j-lt"/>
              </a:rPr>
              <a:t>Тест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uk-UA" sz="1800" dirty="0" smtClean="0">
                <a:solidFill>
                  <a:schemeClr val="tx1"/>
                </a:solidFill>
                <a:latin typeface="+mj-lt"/>
              </a:rPr>
              <a:t>є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днання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ліній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оцінюється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по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часу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необхідному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для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з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uk-UA" sz="1800" dirty="0">
                <a:solidFill>
                  <a:schemeClr val="tx1"/>
                </a:solidFill>
                <a:latin typeface="+mj-lt"/>
              </a:rPr>
              <a:t>є</a:t>
            </a:r>
            <a:r>
              <a:rPr lang="ru-RU" sz="1800" dirty="0" err="1">
                <a:solidFill>
                  <a:schemeClr val="tx1"/>
                </a:solidFill>
                <a:latin typeface="+mj-lt"/>
              </a:rPr>
              <a:t>днання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у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сіх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номерів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859553" y="3158326"/>
            <a:ext cx="420737" cy="353943"/>
            <a:chOff x="3859553" y="3158326"/>
            <a:chExt cx="420737" cy="353943"/>
          </a:xfrm>
        </p:grpSpPr>
        <p:sp>
          <p:nvSpPr>
            <p:cNvPr id="9" name="Textfeld 8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6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06533" y="3243409"/>
            <a:ext cx="420737" cy="353943"/>
            <a:chOff x="3859553" y="3158326"/>
            <a:chExt cx="420737" cy="353943"/>
          </a:xfrm>
        </p:grpSpPr>
        <p:sp>
          <p:nvSpPr>
            <p:cNvPr id="14" name="Textfeld 13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13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173185" y="3222820"/>
            <a:ext cx="420737" cy="353943"/>
            <a:chOff x="3859553" y="3158326"/>
            <a:chExt cx="420737" cy="353943"/>
          </a:xfrm>
        </p:grpSpPr>
        <p:sp>
          <p:nvSpPr>
            <p:cNvPr id="17" name="Textfeld 16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8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081975" y="3232209"/>
            <a:ext cx="420737" cy="353943"/>
            <a:chOff x="3859553" y="3158326"/>
            <a:chExt cx="420737" cy="353943"/>
          </a:xfrm>
        </p:grpSpPr>
        <p:sp>
          <p:nvSpPr>
            <p:cNvPr id="20" name="Textfeld 19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23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783202" y="3416875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</a:t>
            </a:r>
          </a:p>
        </p:txBody>
      </p:sp>
      <p:sp>
        <p:nvSpPr>
          <p:cNvPr id="24" name="Ellipse 23"/>
          <p:cNvSpPr/>
          <p:nvPr/>
        </p:nvSpPr>
        <p:spPr>
          <a:xfrm>
            <a:off x="6836497" y="3450534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865163" y="3838048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21</a:t>
            </a:r>
          </a:p>
        </p:txBody>
      </p:sp>
      <p:sp>
        <p:nvSpPr>
          <p:cNvPr id="27" name="Ellipse 26"/>
          <p:cNvSpPr/>
          <p:nvPr/>
        </p:nvSpPr>
        <p:spPr>
          <a:xfrm>
            <a:off x="3912848" y="3882927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4280290" y="3647725"/>
            <a:ext cx="420737" cy="353943"/>
            <a:chOff x="3859553" y="3158326"/>
            <a:chExt cx="420737" cy="353943"/>
          </a:xfrm>
        </p:grpSpPr>
        <p:sp>
          <p:nvSpPr>
            <p:cNvPr id="29" name="Textfeld 28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3</a:t>
              </a:r>
            </a:p>
          </p:txBody>
        </p:sp>
        <p:sp>
          <p:nvSpPr>
            <p:cNvPr id="30" name="Ellipse 29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016111" y="3647724"/>
            <a:ext cx="420737" cy="353943"/>
            <a:chOff x="3859553" y="3158326"/>
            <a:chExt cx="420737" cy="353943"/>
          </a:xfrm>
        </p:grpSpPr>
        <p:sp>
          <p:nvSpPr>
            <p:cNvPr id="32" name="Textfeld 31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7</a:t>
              </a:r>
            </a:p>
          </p:txBody>
        </p:sp>
        <p:sp>
          <p:nvSpPr>
            <p:cNvPr id="33" name="Ellipse 32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641605" y="3624761"/>
            <a:ext cx="420737" cy="353943"/>
            <a:chOff x="3859553" y="3158326"/>
            <a:chExt cx="420737" cy="353943"/>
          </a:xfrm>
        </p:grpSpPr>
        <p:sp>
          <p:nvSpPr>
            <p:cNvPr id="35" name="Textfeld 34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4</a:t>
              </a:r>
            </a:p>
          </p:txBody>
        </p:sp>
        <p:sp>
          <p:nvSpPr>
            <p:cNvPr id="36" name="Ellipse 35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6154906" y="3784901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14</a:t>
            </a:r>
          </a:p>
        </p:txBody>
      </p:sp>
      <p:sp>
        <p:nvSpPr>
          <p:cNvPr id="39" name="Ellipse 38"/>
          <p:cNvSpPr/>
          <p:nvPr/>
        </p:nvSpPr>
        <p:spPr>
          <a:xfrm>
            <a:off x="6219421" y="3818560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6684245" y="4023021"/>
            <a:ext cx="420737" cy="353943"/>
            <a:chOff x="3859553" y="3158326"/>
            <a:chExt cx="420737" cy="353943"/>
          </a:xfrm>
        </p:grpSpPr>
        <p:sp>
          <p:nvSpPr>
            <p:cNvPr id="41" name="Textfeld 40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19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4853427" y="4115880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10</a:t>
            </a:r>
          </a:p>
        </p:txBody>
      </p:sp>
      <p:sp>
        <p:nvSpPr>
          <p:cNvPr id="45" name="Ellipse 44"/>
          <p:cNvSpPr/>
          <p:nvPr/>
        </p:nvSpPr>
        <p:spPr>
          <a:xfrm>
            <a:off x="4917942" y="4138319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270922" y="4203113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16</a:t>
            </a:r>
          </a:p>
        </p:txBody>
      </p:sp>
      <p:sp>
        <p:nvSpPr>
          <p:cNvPr id="48" name="Ellipse 47"/>
          <p:cNvSpPr/>
          <p:nvPr/>
        </p:nvSpPr>
        <p:spPr>
          <a:xfrm>
            <a:off x="4333585" y="4228304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5635995" y="4148899"/>
            <a:ext cx="420737" cy="353943"/>
            <a:chOff x="3859553" y="3158326"/>
            <a:chExt cx="420737" cy="353943"/>
          </a:xfrm>
        </p:grpSpPr>
        <p:sp>
          <p:nvSpPr>
            <p:cNvPr id="51" name="Textfeld 50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15</a:t>
              </a:r>
            </a:p>
          </p:txBody>
        </p:sp>
        <p:sp>
          <p:nvSpPr>
            <p:cNvPr id="52" name="Ellipse 51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6107224" y="4302906"/>
            <a:ext cx="420737" cy="353943"/>
            <a:chOff x="3859553" y="3158326"/>
            <a:chExt cx="420737" cy="353943"/>
          </a:xfrm>
        </p:grpSpPr>
        <p:sp>
          <p:nvSpPr>
            <p:cNvPr id="54" name="Textfeld 53"/>
            <p:cNvSpPr txBox="1"/>
            <p:nvPr/>
          </p:nvSpPr>
          <p:spPr>
            <a:xfrm>
              <a:off x="3859553" y="3158326"/>
              <a:ext cx="4207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700" dirty="0">
                  <a:latin typeface="+mj-lt"/>
                </a:rPr>
                <a:t>9</a:t>
              </a:r>
            </a:p>
          </p:txBody>
        </p:sp>
        <p:sp>
          <p:nvSpPr>
            <p:cNvPr id="55" name="Ellipse 54"/>
            <p:cNvSpPr/>
            <p:nvPr/>
          </p:nvSpPr>
          <p:spPr>
            <a:xfrm>
              <a:off x="3912848" y="3191985"/>
              <a:ext cx="297320" cy="297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 dirty="0">
                <a:solidFill>
                  <a:schemeClr val="tx1"/>
                </a:solidFill>
                <a:latin typeface="Myriad Pro" pitchFamily="34" charset="0"/>
              </a:endParaRPr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6716825" y="4502842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22</a:t>
            </a:r>
          </a:p>
        </p:txBody>
      </p:sp>
      <p:sp>
        <p:nvSpPr>
          <p:cNvPr id="58" name="Ellipse 57"/>
          <p:cNvSpPr/>
          <p:nvPr/>
        </p:nvSpPr>
        <p:spPr>
          <a:xfrm>
            <a:off x="6775730" y="4536501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783202" y="5168358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18</a:t>
            </a:r>
          </a:p>
        </p:txBody>
      </p:sp>
      <p:sp>
        <p:nvSpPr>
          <p:cNvPr id="61" name="Ellipse 60"/>
          <p:cNvSpPr/>
          <p:nvPr/>
        </p:nvSpPr>
        <p:spPr>
          <a:xfrm>
            <a:off x="6853327" y="5202017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180879" y="4989254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12</a:t>
            </a:r>
          </a:p>
        </p:txBody>
      </p:sp>
      <p:sp>
        <p:nvSpPr>
          <p:cNvPr id="64" name="Ellipse 63"/>
          <p:cNvSpPr/>
          <p:nvPr/>
        </p:nvSpPr>
        <p:spPr>
          <a:xfrm>
            <a:off x="6251004" y="5022913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5633191" y="4631944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20</a:t>
            </a:r>
          </a:p>
        </p:txBody>
      </p:sp>
      <p:sp>
        <p:nvSpPr>
          <p:cNvPr id="67" name="Ellipse 66"/>
          <p:cNvSpPr/>
          <p:nvPr/>
        </p:nvSpPr>
        <p:spPr>
          <a:xfrm>
            <a:off x="5686486" y="4665603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436848" y="5173705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5</a:t>
            </a:r>
          </a:p>
        </p:txBody>
      </p:sp>
      <p:sp>
        <p:nvSpPr>
          <p:cNvPr id="70" name="Ellipse 69"/>
          <p:cNvSpPr/>
          <p:nvPr/>
        </p:nvSpPr>
        <p:spPr>
          <a:xfrm>
            <a:off x="5490143" y="5207364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624362" y="5084056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2</a:t>
            </a:r>
          </a:p>
        </p:txBody>
      </p:sp>
      <p:sp>
        <p:nvSpPr>
          <p:cNvPr id="73" name="Ellipse 72"/>
          <p:cNvSpPr/>
          <p:nvPr/>
        </p:nvSpPr>
        <p:spPr>
          <a:xfrm>
            <a:off x="4677657" y="5117715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333585" y="4693132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24</a:t>
            </a:r>
          </a:p>
        </p:txBody>
      </p:sp>
      <p:sp>
        <p:nvSpPr>
          <p:cNvPr id="76" name="Ellipse 75"/>
          <p:cNvSpPr/>
          <p:nvPr/>
        </p:nvSpPr>
        <p:spPr>
          <a:xfrm>
            <a:off x="4386880" y="4726791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3739092" y="4435639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11</a:t>
            </a:r>
          </a:p>
        </p:txBody>
      </p:sp>
      <p:sp>
        <p:nvSpPr>
          <p:cNvPr id="79" name="Ellipse 78"/>
          <p:cNvSpPr/>
          <p:nvPr/>
        </p:nvSpPr>
        <p:spPr>
          <a:xfrm>
            <a:off x="3792387" y="4469298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3754994" y="4994601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25</a:t>
            </a:r>
          </a:p>
        </p:txBody>
      </p:sp>
      <p:sp>
        <p:nvSpPr>
          <p:cNvPr id="82" name="Ellipse 81"/>
          <p:cNvSpPr/>
          <p:nvPr/>
        </p:nvSpPr>
        <p:spPr>
          <a:xfrm>
            <a:off x="3808289" y="5028260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5032951" y="4589646"/>
            <a:ext cx="4207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dirty="0">
                <a:latin typeface="+mj-lt"/>
              </a:rPr>
              <a:t>17</a:t>
            </a:r>
          </a:p>
        </p:txBody>
      </p:sp>
      <p:sp>
        <p:nvSpPr>
          <p:cNvPr id="85" name="Ellipse 84"/>
          <p:cNvSpPr/>
          <p:nvPr/>
        </p:nvSpPr>
        <p:spPr>
          <a:xfrm>
            <a:off x="5086246" y="4623305"/>
            <a:ext cx="297320" cy="297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622936" y="3147104"/>
            <a:ext cx="84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ПО</a:t>
            </a:r>
            <a:r>
              <a:rPr lang="ru-RU" sz="1200" b="1" dirty="0" smtClean="0">
                <a:latin typeface="+mj-lt"/>
              </a:rPr>
              <a:t>ЧАТОК</a:t>
            </a:r>
            <a:endParaRPr lang="de-AT" sz="1200" b="1" dirty="0">
              <a:latin typeface="+mj-lt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3718529" y="5338921"/>
            <a:ext cx="84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ЗА</a:t>
            </a:r>
            <a:r>
              <a:rPr lang="ru-RU" sz="1200" b="1" dirty="0" smtClean="0">
                <a:latin typeface="+mj-lt"/>
              </a:rPr>
              <a:t>КІНЧЕННЯ</a:t>
            </a:r>
            <a:endParaRPr lang="de-AT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475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870" y="79391"/>
            <a:ext cx="8408259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Оцінка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когнітивної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функції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через 4 </a:t>
            </a:r>
            <a:r>
              <a:rPr lang="ru-RU" sz="2800" dirty="0" err="1" smtClean="0">
                <a:latin typeface="Georgia" panose="02040502050405020303" pitchFamily="18" charset="0"/>
              </a:rPr>
              <a:t>тиж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8330" y="4865590"/>
            <a:ext cx="818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E30613"/>
                </a:solidFill>
              </a:rPr>
              <a:t>→ </a:t>
            </a:r>
            <a:r>
              <a:rPr lang="ru-RU" sz="2000" b="1" dirty="0" smtClean="0">
                <a:solidFill>
                  <a:srgbClr val="E30613"/>
                </a:solidFill>
              </a:rPr>
              <a:t>Доведена </a:t>
            </a:r>
            <a:r>
              <a:rPr lang="ru-RU" sz="2000" b="1" dirty="0" err="1" smtClean="0">
                <a:solidFill>
                  <a:srgbClr val="E30613"/>
                </a:solidFill>
              </a:rPr>
              <a:t>висока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е</a:t>
            </a:r>
            <a:r>
              <a:rPr lang="ru-RU" sz="2000" b="1" dirty="0" err="1" smtClean="0">
                <a:solidFill>
                  <a:srgbClr val="E30613"/>
                </a:solidFill>
              </a:rPr>
              <a:t>фективність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Церебролізину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в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пацієнтів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з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smtClean="0">
                <a:solidFill>
                  <a:srgbClr val="E30613"/>
                </a:solidFill>
              </a:rPr>
              <a:t>хв</a:t>
            </a:r>
            <a:r>
              <a:rPr lang="ru-RU" sz="2000" b="1" dirty="0" smtClean="0">
                <a:solidFill>
                  <a:srgbClr val="E30613"/>
                </a:solidFill>
              </a:rPr>
              <a:t>оробою </a:t>
            </a:r>
            <a:r>
              <a:rPr lang="ru-RU" sz="2000" b="1" dirty="0">
                <a:solidFill>
                  <a:srgbClr val="E30613"/>
                </a:solidFill>
              </a:rPr>
              <a:t>Альцгеймера </a:t>
            </a:r>
            <a:r>
              <a:rPr lang="ru-RU" sz="2000" b="1" dirty="0" err="1" smtClean="0">
                <a:solidFill>
                  <a:srgbClr val="E30613"/>
                </a:solidFill>
              </a:rPr>
              <a:t>відносно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покращ</a:t>
            </a:r>
            <a:r>
              <a:rPr lang="ru-RU" sz="2000" b="1" dirty="0" err="1" smtClean="0">
                <a:solidFill>
                  <a:srgbClr val="E30613"/>
                </a:solidFill>
              </a:rPr>
              <a:t>ення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когнітивної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функції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smtClean="0">
                <a:solidFill>
                  <a:srgbClr val="E30613"/>
                </a:solidFill>
              </a:rPr>
              <a:t>до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4 </a:t>
            </a:r>
            <a:r>
              <a:rPr lang="ru-RU" sz="2000" b="1" dirty="0" err="1" smtClean="0">
                <a:solidFill>
                  <a:srgbClr val="E30613"/>
                </a:solidFill>
              </a:rPr>
              <a:t>тижня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лікування</a:t>
            </a:r>
            <a:endParaRPr lang="de-AT" sz="2000" b="1" dirty="0">
              <a:solidFill>
                <a:srgbClr val="E30613"/>
              </a:solidFill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367870" y="1222391"/>
            <a:ext cx="8134187" cy="36591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По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рівняння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Церебролізину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+mj-lt"/>
              </a:rPr>
              <a:t>(30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 мл </a:t>
            </a:r>
            <a:r>
              <a:rPr lang="de-DE" sz="1800" b="1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добу</a:t>
            </a:r>
            <a:r>
              <a:rPr lang="de-DE" sz="1800" b="1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плацебо</a:t>
            </a:r>
            <a:endParaRPr lang="de-DE" sz="180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міни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від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носно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вихідних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значень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вираженість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е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фекту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SMD, OC</a:t>
            </a:r>
            <a:endParaRPr lang="de-AT" sz="1800" dirty="0">
              <a:solidFill>
                <a:schemeClr val="tx1"/>
              </a:solidFill>
              <a:latin typeface="+mj-lt"/>
            </a:endParaRPr>
          </a:p>
          <a:p>
            <a:endParaRPr lang="de-AT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65" y="1933658"/>
            <a:ext cx="6477904" cy="282932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455458" y="4088480"/>
            <a:ext cx="2586224" cy="22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95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093" y="-106707"/>
            <a:ext cx="8624048" cy="1524345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Загальн</a:t>
            </a:r>
            <a:r>
              <a:rPr lang="ru-RU" sz="2800" dirty="0" err="1" smtClean="0">
                <a:latin typeface="Georgia" panose="02040502050405020303" pitchFamily="18" charset="0"/>
              </a:rPr>
              <a:t>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клінічне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покращ</a:t>
            </a:r>
            <a:r>
              <a:rPr lang="ru-RU" sz="2800" dirty="0" err="1" smtClean="0">
                <a:latin typeface="Georgia" panose="02040502050405020303" pitchFamily="18" charset="0"/>
              </a:rPr>
              <a:t>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через 4 </a:t>
            </a:r>
            <a:r>
              <a:rPr lang="ru-RU" sz="2800" dirty="0" err="1" smtClean="0">
                <a:latin typeface="Georgia" panose="02040502050405020303" pitchFamily="18" charset="0"/>
              </a:rPr>
              <a:t>тиж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338093" y="1127315"/>
            <a:ext cx="8134187" cy="36591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err="1" smtClean="0">
                <a:solidFill>
                  <a:schemeClr val="tx1"/>
                </a:solidFill>
              </a:rPr>
              <a:t>По</a:t>
            </a:r>
            <a:r>
              <a:rPr lang="ru-RU" sz="1800" b="1" dirty="0" err="1" smtClean="0">
                <a:solidFill>
                  <a:schemeClr val="tx1"/>
                </a:solidFill>
              </a:rPr>
              <a:t>рівняння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Церебролізину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>
                <a:solidFill>
                  <a:schemeClr val="tx1"/>
                </a:solidFill>
              </a:rPr>
              <a:t>(30</a:t>
            </a:r>
            <a:r>
              <a:rPr lang="ru-RU" sz="1800" b="1" dirty="0">
                <a:solidFill>
                  <a:schemeClr val="tx1"/>
                </a:solidFill>
              </a:rPr>
              <a:t> мл </a:t>
            </a:r>
            <a:r>
              <a:rPr lang="de-DE" sz="1800" b="1" dirty="0" smtClean="0">
                <a:solidFill>
                  <a:schemeClr val="tx1"/>
                </a:solidFill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</a:rPr>
              <a:t>добу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ru-RU" sz="1800" b="1" dirty="0">
                <a:solidFill>
                  <a:schemeClr val="tx1"/>
                </a:solidFill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плацебо</a:t>
            </a:r>
            <a:endParaRPr lang="de-DE" sz="1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Оцінка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е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фекту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OR, OC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78330" y="4786502"/>
            <a:ext cx="818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E30613"/>
                </a:solidFill>
              </a:rPr>
              <a:t>→ </a:t>
            </a:r>
            <a:r>
              <a:rPr lang="ru-RU" sz="2000" b="1" dirty="0" err="1" smtClean="0">
                <a:solidFill>
                  <a:srgbClr val="E30613"/>
                </a:solidFill>
              </a:rPr>
              <a:t>Після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4 </a:t>
            </a:r>
            <a:r>
              <a:rPr lang="ru-RU" sz="2000" b="1" dirty="0" err="1" smtClean="0">
                <a:solidFill>
                  <a:srgbClr val="E30613"/>
                </a:solidFill>
              </a:rPr>
              <a:t>тижнів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лікування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статистично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достовірний</a:t>
            </a:r>
            <a:r>
              <a:rPr lang="ru-RU" sz="2000" b="1" dirty="0" smtClean="0">
                <a:solidFill>
                  <a:srgbClr val="E30613"/>
                </a:solidFill>
              </a:rPr>
              <a:t>  </a:t>
            </a:r>
            <a:r>
              <a:rPr lang="ru-RU" sz="2000" b="1" dirty="0" err="1" smtClean="0">
                <a:solidFill>
                  <a:srgbClr val="E30613"/>
                </a:solidFill>
              </a:rPr>
              <a:t>вплив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Церебролізину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на </a:t>
            </a:r>
            <a:r>
              <a:rPr lang="ru-RU" sz="2000" b="1" dirty="0" err="1" smtClean="0">
                <a:solidFill>
                  <a:srgbClr val="E30613"/>
                </a:solidFill>
              </a:rPr>
              <a:t>глобальне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клінічне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покращ</a:t>
            </a:r>
            <a:r>
              <a:rPr lang="ru-RU" sz="2000" b="1" dirty="0" err="1" smtClean="0">
                <a:solidFill>
                  <a:srgbClr val="E30613"/>
                </a:solidFill>
              </a:rPr>
              <a:t>ення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переважає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плацебо в три </a:t>
            </a:r>
            <a:r>
              <a:rPr lang="ru-RU" sz="2000" b="1" dirty="0" smtClean="0">
                <a:solidFill>
                  <a:srgbClr val="E30613"/>
                </a:solidFill>
              </a:rPr>
              <a:t>рази</a:t>
            </a:r>
            <a:endParaRPr lang="de-AT" sz="2000" b="1" dirty="0">
              <a:solidFill>
                <a:srgbClr val="E3061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05" y="1945992"/>
            <a:ext cx="6344535" cy="27150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265307" y="3987215"/>
            <a:ext cx="2461670" cy="22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99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Оцінка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глобальної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</a:t>
            </a:r>
            <a:r>
              <a:rPr lang="ru-RU" sz="2800" dirty="0" err="1" smtClean="0">
                <a:latin typeface="Georgia" panose="02040502050405020303" pitchFamily="18" charset="0"/>
              </a:rPr>
              <a:t>ористі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через 4 </a:t>
            </a:r>
            <a:r>
              <a:rPr lang="ru-RU" sz="2800" dirty="0" err="1" smtClean="0">
                <a:latin typeface="Georgia" panose="02040502050405020303" pitchFamily="18" charset="0"/>
              </a:rPr>
              <a:t>тиж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609600" y="1417638"/>
            <a:ext cx="8134187" cy="36591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err="1" smtClean="0">
                <a:solidFill>
                  <a:schemeClr val="tx1"/>
                </a:solidFill>
                <a:latin typeface="+mn-lt"/>
              </a:rPr>
              <a:t>По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</a:rPr>
              <a:t>рівняння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</a:rPr>
              <a:t>Церебролізину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(30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 мл </a:t>
            </a:r>
            <a:r>
              <a:rPr lang="de-DE" sz="1800" b="1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</a:rPr>
              <a:t>добу</a:t>
            </a:r>
            <a:r>
              <a:rPr lang="de-DE" sz="1800" b="1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плацебо</a:t>
            </a:r>
            <a:endParaRPr lang="de-DE" sz="18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Вираженість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е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фекту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критерій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Манна-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Уїтні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MW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OC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56446" y="4618529"/>
            <a:ext cx="818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E30613"/>
                </a:solidFill>
              </a:rPr>
              <a:t>→ </a:t>
            </a:r>
            <a:r>
              <a:rPr lang="ru-RU" sz="2000" b="1" dirty="0" smtClean="0">
                <a:solidFill>
                  <a:srgbClr val="E30613"/>
                </a:solidFill>
              </a:rPr>
              <a:t>Доведена </a:t>
            </a:r>
            <a:r>
              <a:rPr lang="ru-RU" sz="2000" b="1" dirty="0" err="1" smtClean="0">
                <a:solidFill>
                  <a:srgbClr val="E30613"/>
                </a:solidFill>
              </a:rPr>
              <a:t>статистично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достовірна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перевага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Церебролізину</a:t>
            </a:r>
            <a:r>
              <a:rPr lang="ru-RU" sz="2000" b="1" dirty="0" smtClean="0">
                <a:solidFill>
                  <a:srgbClr val="E30613"/>
                </a:solidFill>
              </a:rPr>
              <a:t> в сторону  </a:t>
            </a:r>
            <a:r>
              <a:rPr lang="ru-RU" sz="2000" b="1" dirty="0" err="1" smtClean="0">
                <a:solidFill>
                  <a:srgbClr val="E30613"/>
                </a:solidFill>
              </a:rPr>
              <a:t>глобальної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к</a:t>
            </a:r>
            <a:r>
              <a:rPr lang="ru-RU" sz="2000" b="1" dirty="0" err="1" smtClean="0">
                <a:solidFill>
                  <a:srgbClr val="E30613"/>
                </a:solidFill>
              </a:rPr>
              <a:t>ористі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для </a:t>
            </a:r>
            <a:r>
              <a:rPr lang="ru-RU" sz="2000" b="1" dirty="0" err="1" smtClean="0">
                <a:solidFill>
                  <a:srgbClr val="E30613"/>
                </a:solidFill>
              </a:rPr>
              <a:t>пацієнта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через 4 </a:t>
            </a:r>
            <a:r>
              <a:rPr lang="ru-RU" sz="2000" b="1" dirty="0" err="1" smtClean="0">
                <a:solidFill>
                  <a:srgbClr val="E30613"/>
                </a:solidFill>
              </a:rPr>
              <a:t>т</a:t>
            </a:r>
            <a:r>
              <a:rPr lang="ru-RU" sz="2000" b="1" dirty="0" err="1" smtClean="0">
                <a:solidFill>
                  <a:srgbClr val="E30613"/>
                </a:solidFill>
              </a:rPr>
              <a:t>ижні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після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smtClean="0">
                <a:solidFill>
                  <a:srgbClr val="E30613"/>
                </a:solidFill>
              </a:rPr>
              <a:t>по</a:t>
            </a:r>
            <a:r>
              <a:rPr lang="ru-RU" sz="2000" b="1" dirty="0" smtClean="0">
                <a:solidFill>
                  <a:srgbClr val="E30613"/>
                </a:solidFill>
              </a:rPr>
              <a:t>чатку </a:t>
            </a:r>
            <a:r>
              <a:rPr lang="ru-RU" sz="2000" b="1" dirty="0" err="1" smtClean="0">
                <a:solidFill>
                  <a:srgbClr val="E30613"/>
                </a:solidFill>
              </a:rPr>
              <a:t>лікування</a:t>
            </a:r>
            <a:endParaRPr lang="de-AT" sz="2000" b="1" dirty="0">
              <a:solidFill>
                <a:srgbClr val="E3061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13" y="2495406"/>
            <a:ext cx="6778005" cy="186803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94778" y="3620404"/>
            <a:ext cx="2059175" cy="284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158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51" y="27360"/>
            <a:ext cx="8355497" cy="178257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Оцінка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когнітивної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функц</a:t>
            </a:r>
            <a:r>
              <a:rPr lang="uk-UA" sz="2800" dirty="0" err="1" smtClean="0">
                <a:latin typeface="Georgia" panose="02040502050405020303" pitchFamily="18" charset="0"/>
              </a:rPr>
              <a:t>ії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через 6 </a:t>
            </a:r>
            <a:r>
              <a:rPr lang="ru-RU" sz="2800" dirty="0" err="1" smtClean="0">
                <a:latin typeface="Georgia" panose="02040502050405020303" pitchFamily="18" charset="0"/>
              </a:rPr>
              <a:t>міс</a:t>
            </a: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394251" y="1222673"/>
            <a:ext cx="8134187" cy="3659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По</a:t>
            </a: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рівняння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Церебролізину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(30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мл </a:t>
            </a:r>
            <a:r>
              <a:rPr lang="de-DE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добу</a:t>
            </a:r>
            <a:r>
              <a:rPr lang="de-DE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плацебо</a:t>
            </a: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З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міни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від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носно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вихідних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значень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вираженість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е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фекту</a:t>
            </a:r>
            <a:r>
              <a:rPr lang="de-DE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</a:rPr>
              <a:t>SMD, OC</a:t>
            </a:r>
            <a:endParaRPr lang="de-A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8329" y="4935696"/>
            <a:ext cx="818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E30613"/>
                </a:solidFill>
              </a:rPr>
              <a:t>→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ru-RU" sz="2000" b="1" dirty="0" smtClean="0">
                <a:solidFill>
                  <a:srgbClr val="E30613"/>
                </a:solidFill>
              </a:rPr>
              <a:t>Доведена </a:t>
            </a:r>
            <a:r>
              <a:rPr lang="ru-RU" sz="2000" b="1" dirty="0" err="1" smtClean="0">
                <a:solidFill>
                  <a:srgbClr val="E30613"/>
                </a:solidFill>
              </a:rPr>
              <a:t>висока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е</a:t>
            </a:r>
            <a:r>
              <a:rPr lang="ru-RU" sz="2000" b="1" dirty="0" err="1" smtClean="0">
                <a:solidFill>
                  <a:srgbClr val="E30613"/>
                </a:solidFill>
              </a:rPr>
              <a:t>фективність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Церебролізину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в </a:t>
            </a:r>
            <a:r>
              <a:rPr lang="ru-RU" sz="2000" b="1" dirty="0" smtClean="0">
                <a:solidFill>
                  <a:srgbClr val="E30613"/>
                </a:solidFill>
              </a:rPr>
              <a:t>сторону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покращ</a:t>
            </a:r>
            <a:r>
              <a:rPr lang="ru-RU" sz="2000" b="1" dirty="0" err="1" smtClean="0">
                <a:solidFill>
                  <a:srgbClr val="E30613"/>
                </a:solidFill>
              </a:rPr>
              <a:t>ення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когнітивної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функції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після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6 </a:t>
            </a:r>
            <a:r>
              <a:rPr lang="ru-RU" sz="2000" b="1" dirty="0" err="1" smtClean="0">
                <a:solidFill>
                  <a:srgbClr val="E30613"/>
                </a:solidFill>
              </a:rPr>
              <a:t>місяців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від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smtClean="0">
                <a:solidFill>
                  <a:srgbClr val="E30613"/>
                </a:solidFill>
              </a:rPr>
              <a:t>по</a:t>
            </a:r>
            <a:r>
              <a:rPr lang="ru-RU" sz="2000" b="1" dirty="0" smtClean="0">
                <a:solidFill>
                  <a:srgbClr val="E30613"/>
                </a:solidFill>
              </a:rPr>
              <a:t>чатку </a:t>
            </a:r>
            <a:r>
              <a:rPr lang="ru-RU" sz="2000" b="1" dirty="0" err="1" smtClean="0">
                <a:solidFill>
                  <a:srgbClr val="E30613"/>
                </a:solidFill>
              </a:rPr>
              <a:t>лікування</a:t>
            </a:r>
            <a:r>
              <a:rPr lang="de-AT" sz="2000" b="1" dirty="0" smtClean="0">
                <a:solidFill>
                  <a:srgbClr val="E30613"/>
                </a:solidFill>
              </a:rPr>
              <a:t> </a:t>
            </a: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32" y="2057208"/>
            <a:ext cx="6392167" cy="274358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838291" y="3765172"/>
            <a:ext cx="2461670" cy="22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4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5437" y="135788"/>
            <a:ext cx="8534401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Загальн</a:t>
            </a:r>
            <a:r>
              <a:rPr lang="ru-RU" sz="2800" dirty="0" err="1" smtClean="0">
                <a:latin typeface="Georgia" panose="02040502050405020303" pitchFamily="18" charset="0"/>
              </a:rPr>
              <a:t>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клінічне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покращ</a:t>
            </a:r>
            <a:r>
              <a:rPr lang="ru-RU" sz="2800" dirty="0" err="1" smtClean="0">
                <a:latin typeface="Georgia" panose="02040502050405020303" pitchFamily="18" charset="0"/>
              </a:rPr>
              <a:t>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через 6 </a:t>
            </a:r>
            <a:r>
              <a:rPr lang="ru-RU" sz="2800" dirty="0" err="1" smtClean="0">
                <a:latin typeface="Georgia" panose="02040502050405020303" pitchFamily="18" charset="0"/>
              </a:rPr>
              <a:t>міс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8590" y="1297282"/>
            <a:ext cx="8134187" cy="3659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По</a:t>
            </a: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рівняння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Церебролізину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(30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мл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добу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плацебо</a:t>
            </a:r>
            <a:endParaRPr lang="de-DE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Оцінка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е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фекту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OR, OC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78330" y="4873716"/>
            <a:ext cx="818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E30613"/>
                </a:solidFill>
              </a:rPr>
              <a:t>→ </a:t>
            </a:r>
            <a:r>
              <a:rPr lang="ru-RU" sz="2000" b="1" dirty="0" err="1" smtClean="0">
                <a:solidFill>
                  <a:srgbClr val="E30613"/>
                </a:solidFill>
              </a:rPr>
              <a:t>Після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4 </a:t>
            </a:r>
            <a:r>
              <a:rPr lang="ru-RU" sz="2000" b="1" dirty="0" err="1" smtClean="0">
                <a:solidFill>
                  <a:srgbClr val="E30613"/>
                </a:solidFill>
              </a:rPr>
              <a:t>тижнів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лікування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статистично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достовірний</a:t>
            </a:r>
            <a:r>
              <a:rPr lang="ru-RU" sz="2000" b="1" dirty="0" smtClean="0">
                <a:solidFill>
                  <a:srgbClr val="E30613"/>
                </a:solidFill>
              </a:rPr>
              <a:t>  </a:t>
            </a:r>
            <a:r>
              <a:rPr lang="ru-RU" sz="2000" b="1" dirty="0" err="1" smtClean="0">
                <a:solidFill>
                  <a:srgbClr val="E30613"/>
                </a:solidFill>
              </a:rPr>
              <a:t>вплив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Церебролізину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на </a:t>
            </a:r>
            <a:r>
              <a:rPr lang="ru-RU" sz="2000" b="1" dirty="0" err="1" smtClean="0">
                <a:solidFill>
                  <a:srgbClr val="E30613"/>
                </a:solidFill>
              </a:rPr>
              <a:t>глобальне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клінічне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покращ</a:t>
            </a:r>
            <a:r>
              <a:rPr lang="ru-RU" sz="2000" b="1" dirty="0" err="1" smtClean="0">
                <a:solidFill>
                  <a:srgbClr val="E30613"/>
                </a:solidFill>
              </a:rPr>
              <a:t>ення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переважає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плацебо в </a:t>
            </a:r>
            <a:r>
              <a:rPr lang="ru-RU" sz="2000" b="1" dirty="0">
                <a:solidFill>
                  <a:srgbClr val="E30613"/>
                </a:solidFill>
              </a:rPr>
              <a:t>5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разів</a:t>
            </a:r>
            <a:endParaRPr lang="de-AT" sz="2000" b="1" dirty="0">
              <a:solidFill>
                <a:srgbClr val="E3061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78" y="1989846"/>
            <a:ext cx="6335009" cy="26768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192052" y="3592974"/>
            <a:ext cx="2461670" cy="22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513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29177"/>
            <a:ext cx="8134187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Оцінка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глобальної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</a:t>
            </a:r>
            <a:r>
              <a:rPr lang="ru-RU" sz="2800" dirty="0" err="1" smtClean="0">
                <a:latin typeface="Georgia" panose="02040502050405020303" pitchFamily="18" charset="0"/>
              </a:rPr>
              <a:t>ористі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через 6 </a:t>
            </a:r>
            <a:r>
              <a:rPr lang="ru-RU" sz="2800" dirty="0" err="1" smtClean="0">
                <a:latin typeface="Georgia" panose="02040502050405020303" pitchFamily="18" charset="0"/>
              </a:rPr>
              <a:t>міс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609600" y="1472177"/>
            <a:ext cx="8134187" cy="3659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По</a:t>
            </a: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рівняння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Церебролізину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(30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мл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ru-RU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добу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плацебо</a:t>
            </a:r>
            <a:endParaRPr lang="de-DE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Вираженість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е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фекту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критерій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Манна-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Уїтнї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MW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, OC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8330" y="4665081"/>
            <a:ext cx="818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E30613"/>
                </a:solidFill>
              </a:rPr>
              <a:t>→ </a:t>
            </a:r>
            <a:r>
              <a:rPr lang="ru-RU" sz="2000" b="1" dirty="0" err="1" smtClean="0">
                <a:solidFill>
                  <a:srgbClr val="E30613"/>
                </a:solidFill>
              </a:rPr>
              <a:t>Статистично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достовірна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перевага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Церебролізину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в </a:t>
            </a:r>
            <a:r>
              <a:rPr lang="ru-RU" sz="2000" b="1" dirty="0" smtClean="0">
                <a:solidFill>
                  <a:srgbClr val="E30613"/>
                </a:solidFill>
              </a:rPr>
              <a:t>сторону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глобальної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к</a:t>
            </a:r>
            <a:r>
              <a:rPr lang="ru-RU" sz="2000" b="1" dirty="0" err="1" smtClean="0">
                <a:solidFill>
                  <a:srgbClr val="E30613"/>
                </a:solidFill>
              </a:rPr>
              <a:t>ористі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для </a:t>
            </a:r>
            <a:r>
              <a:rPr lang="ru-RU" sz="2000" b="1" dirty="0" err="1" smtClean="0">
                <a:solidFill>
                  <a:srgbClr val="E30613"/>
                </a:solidFill>
              </a:rPr>
              <a:t>пацієнта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зберігає</a:t>
            </a:r>
            <a:r>
              <a:rPr lang="ru-RU" sz="2000" b="1" dirty="0" err="1" smtClean="0">
                <a:solidFill>
                  <a:srgbClr val="E30613"/>
                </a:solidFill>
              </a:rPr>
              <a:t>ться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 err="1" smtClean="0">
                <a:solidFill>
                  <a:srgbClr val="E30613"/>
                </a:solidFill>
              </a:rPr>
              <a:t>протягом</a:t>
            </a:r>
            <a:r>
              <a:rPr lang="ru-RU" sz="2000" b="1" dirty="0" smtClean="0">
                <a:solidFill>
                  <a:srgbClr val="E30613"/>
                </a:solidFill>
              </a:rPr>
              <a:t> </a:t>
            </a:r>
            <a:r>
              <a:rPr lang="ru-RU" sz="2000" b="1" dirty="0">
                <a:solidFill>
                  <a:srgbClr val="E30613"/>
                </a:solidFill>
              </a:rPr>
              <a:t>я</a:t>
            </a:r>
            <a:r>
              <a:rPr lang="ru-RU" sz="2000" b="1" dirty="0" smtClean="0">
                <a:solidFill>
                  <a:srgbClr val="E30613"/>
                </a:solidFill>
              </a:rPr>
              <a:t>к </a:t>
            </a:r>
            <a:r>
              <a:rPr lang="ru-RU" sz="2000" b="1" dirty="0" err="1" smtClean="0">
                <a:solidFill>
                  <a:srgbClr val="E30613"/>
                </a:solidFill>
              </a:rPr>
              <a:t>мінімум</a:t>
            </a:r>
            <a:r>
              <a:rPr lang="ru-RU" sz="2000" b="1" dirty="0" smtClean="0">
                <a:solidFill>
                  <a:srgbClr val="E30613"/>
                </a:solidFill>
              </a:rPr>
              <a:t>  </a:t>
            </a:r>
            <a:r>
              <a:rPr lang="ru-RU" sz="2000" b="1" dirty="0">
                <a:solidFill>
                  <a:srgbClr val="E30613"/>
                </a:solidFill>
              </a:rPr>
              <a:t>6 </a:t>
            </a:r>
            <a:r>
              <a:rPr lang="ru-RU" sz="2000" b="1" dirty="0" err="1" smtClean="0">
                <a:solidFill>
                  <a:srgbClr val="E30613"/>
                </a:solidFill>
              </a:rPr>
              <a:t>місяців</a:t>
            </a:r>
            <a:r>
              <a:rPr lang="de-AT" sz="2000" b="1" dirty="0">
                <a:solidFill>
                  <a:srgbClr val="E30613"/>
                </a:solidFill>
              </a:rPr>
              <a:t>.</a:t>
            </a: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00" y="2495419"/>
            <a:ext cx="6439799" cy="18671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572000" y="3530099"/>
            <a:ext cx="2461670" cy="22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33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6734" y="8965"/>
            <a:ext cx="4753244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Висновки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068" y="1000990"/>
            <a:ext cx="8134187" cy="3476625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Клінічно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значуще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покращ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ення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когнітивної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функції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у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пацієнтів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хворобою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Альцгеймера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спостеріг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алось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j-lt"/>
              </a:rPr>
              <a:t>в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же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через </a:t>
            </a:r>
            <a:r>
              <a:rPr lang="ru-RU" sz="1800" b="1" dirty="0">
                <a:solidFill>
                  <a:srgbClr val="E30613"/>
                </a:solidFill>
                <a:latin typeface="+mj-lt"/>
              </a:rPr>
              <a:t>4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т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ижні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лікування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Церебролізином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зберіга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лось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мінімум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E30613"/>
                </a:solidFill>
                <a:latin typeface="+mj-lt"/>
              </a:rPr>
              <a:t>6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місяців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лікування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Безпека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Церебролізину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по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рівнянна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плацебо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приятливе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співвідношення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ризик-користь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у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пацієнтів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легким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та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середнім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ступенем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ва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жкості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хворобою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Альцгеймера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Вплив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Церебролізину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E30613"/>
                </a:solidFill>
                <a:latin typeface="+mj-lt"/>
              </a:rPr>
              <a:t>на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покращ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ення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когнітивних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rgbClr val="E30613"/>
                </a:solidFill>
                <a:latin typeface="+mj-lt"/>
              </a:rPr>
              <a:t>функцій</a:t>
            </a:r>
            <a:r>
              <a:rPr lang="ru-RU" sz="1800" b="1" dirty="0" smtClean="0">
                <a:solidFill>
                  <a:srgbClr val="E30613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переважає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+mj-lt"/>
              </a:rPr>
              <a:t>мемантин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безпека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переважає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j-lt"/>
              </a:rPr>
              <a:t>донепезил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дозі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10 мг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.</a:t>
            </a:r>
            <a:br>
              <a:rPr lang="en-GB" sz="1800" dirty="0">
                <a:solidFill>
                  <a:schemeClr val="tx1"/>
                </a:solidFill>
                <a:latin typeface="+mj-lt"/>
              </a:rPr>
            </a:br>
            <a:endParaRPr lang="de-AT" sz="1800" dirty="0">
              <a:solidFill>
                <a:schemeClr val="tx1"/>
              </a:solidFill>
              <a:latin typeface="+mj-lt"/>
            </a:endParaRPr>
          </a:p>
          <a:p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46785"/>
              </p:ext>
            </p:extLst>
          </p:nvPr>
        </p:nvGraphicFramePr>
        <p:xfrm>
          <a:off x="1135206" y="3842545"/>
          <a:ext cx="6535849" cy="17788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77">
                <a:tc>
                  <a:txBody>
                    <a:bodyPr/>
                    <a:lstStyle/>
                    <a:p>
                      <a:r>
                        <a:rPr lang="ru-RU" sz="1400" dirty="0"/>
                        <a:t>Препарат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Розмір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ефекту</a:t>
                      </a:r>
                      <a:r>
                        <a:rPr lang="de-AT" sz="1400" dirty="0" smtClean="0"/>
                        <a:t>: </a:t>
                      </a:r>
                      <a:r>
                        <a:rPr lang="ru-RU" sz="1400" dirty="0" err="1" smtClean="0"/>
                        <a:t>когнітивне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покращення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de-AT" sz="1400" baseline="0" dirty="0"/>
                        <a:t>24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 smtClean="0"/>
                        <a:t>тиж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4D4D4D"/>
                          </a:solidFill>
                        </a:rPr>
                        <a:t>Мемантин</a:t>
                      </a:r>
                      <a:endParaRPr lang="de-AT" sz="14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4D4D4D"/>
                          </a:solidFill>
                        </a:rPr>
                        <a:t>SMD = 0.14</a:t>
                      </a:r>
                      <a:r>
                        <a:rPr lang="ru-RU" sz="1400" dirty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en-GB" sz="1400" baseline="-25000" dirty="0">
                          <a:solidFill>
                            <a:srgbClr val="4D4D4D"/>
                          </a:solidFill>
                        </a:rPr>
                        <a:t>fixed-effect</a:t>
                      </a:r>
                      <a:r>
                        <a:rPr lang="en-GB" sz="1400" baseline="0" dirty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en-GB" sz="1400" baseline="-25000" dirty="0">
                          <a:solidFill>
                            <a:srgbClr val="4D4D4D"/>
                          </a:solidFill>
                        </a:rPr>
                        <a:t>model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77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4D4D4D"/>
                          </a:solidFill>
                        </a:rPr>
                        <a:t>Церебролізин</a:t>
                      </a:r>
                      <a:endParaRPr lang="de-AT" sz="14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D4D4D"/>
                          </a:solidFill>
                        </a:rPr>
                        <a:t>SMD = 0.29</a:t>
                      </a:r>
                      <a:r>
                        <a:rPr lang="ru-RU" sz="1400" dirty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en-GB" sz="1400" baseline="-25000" dirty="0">
                          <a:solidFill>
                            <a:srgbClr val="4D4D4D"/>
                          </a:solidFill>
                        </a:rPr>
                        <a:t>fixed-effect</a:t>
                      </a:r>
                      <a:r>
                        <a:rPr lang="en-GB" sz="1400" baseline="0" dirty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en-GB" sz="1400" baseline="-25000" dirty="0">
                          <a:solidFill>
                            <a:srgbClr val="4D4D4D"/>
                          </a:solidFill>
                        </a:rPr>
                        <a:t>model </a:t>
                      </a:r>
                    </a:p>
                    <a:p>
                      <a:r>
                        <a:rPr lang="en-GB" sz="1400" dirty="0">
                          <a:solidFill>
                            <a:srgbClr val="4D4D4D"/>
                          </a:solidFill>
                        </a:rPr>
                        <a:t>SMD = 0.37</a:t>
                      </a:r>
                      <a:r>
                        <a:rPr lang="en-GB" sz="1400" baseline="-25000" dirty="0">
                          <a:solidFill>
                            <a:srgbClr val="4D4D4D"/>
                          </a:solidFill>
                        </a:rPr>
                        <a:t>random-effects model</a:t>
                      </a:r>
                      <a:endParaRPr lang="de-AT" sz="14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632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4D4D4D"/>
                          </a:solidFill>
                        </a:rPr>
                        <a:t>Донепезил</a:t>
                      </a:r>
                      <a:r>
                        <a:rPr lang="ru-RU" sz="1400" dirty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de-AT" sz="1400" dirty="0">
                          <a:solidFill>
                            <a:srgbClr val="4D4D4D"/>
                          </a:solidFill>
                        </a:rPr>
                        <a:t>(10mg)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4D4D4D"/>
                          </a:solidFill>
                        </a:rPr>
                        <a:t>SMD = 0.50</a:t>
                      </a:r>
                      <a:r>
                        <a:rPr lang="ru-RU" sz="1400" dirty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en-GB" sz="1400" baseline="-25000" dirty="0">
                          <a:solidFill>
                            <a:srgbClr val="4D4D4D"/>
                          </a:solidFill>
                        </a:rPr>
                        <a:t>fixed-effect</a:t>
                      </a:r>
                      <a:r>
                        <a:rPr lang="en-GB" sz="1400" baseline="0" dirty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en-GB" sz="1400" baseline="-25000" dirty="0">
                          <a:solidFill>
                            <a:srgbClr val="4D4D4D"/>
                          </a:solidFill>
                        </a:rPr>
                        <a:t>model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4246255" y="618723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Birks&amp;Harvey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Cochrane 2006; McShane et al, Cochrane 2006</a:t>
            </a:r>
          </a:p>
        </p:txBody>
      </p:sp>
    </p:spTree>
    <p:extLst>
      <p:ext uri="{BB962C8B-B14F-4D97-AF65-F5344CB8AC3E}">
        <p14:creationId xmlns:p14="http://schemas.microsoft.com/office/powerpoint/2010/main" val="243263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8279" y="66591"/>
            <a:ext cx="5850309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Рівні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доказовості</a:t>
            </a:r>
            <a:endParaRPr lang="de-AT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848118643"/>
              </p:ext>
            </p:extLst>
          </p:nvPr>
        </p:nvGraphicFramePr>
        <p:xfrm>
          <a:off x="2872509" y="1416722"/>
          <a:ext cx="6058840" cy="418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Gerade Verbindung 10"/>
          <p:cNvCxnSpPr/>
          <p:nvPr/>
        </p:nvCxnSpPr>
        <p:spPr>
          <a:xfrm>
            <a:off x="2046670" y="3112443"/>
            <a:ext cx="28717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038498" y="4276157"/>
            <a:ext cx="205177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901245" y="2038332"/>
            <a:ext cx="294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і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вень</a:t>
            </a:r>
            <a:r>
              <a:rPr lang="de-AT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de-AT" b="1" dirty="0">
                <a:latin typeface="+mj-lt"/>
              </a:rPr>
              <a:t> </a:t>
            </a:r>
          </a:p>
          <a:p>
            <a:pPr algn="r"/>
            <a:r>
              <a:rPr lang="de-AT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вищий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доказовості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  <a:endParaRPr lang="de-AT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62766" y="3508816"/>
            <a:ext cx="238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+mj-lt"/>
              </a:rPr>
              <a:t>Р</a:t>
            </a:r>
            <a:r>
              <a:rPr lang="ru-RU" b="1" dirty="0" err="1">
                <a:solidFill>
                  <a:srgbClr val="00B050"/>
                </a:solidFill>
                <a:latin typeface="+mj-lt"/>
              </a:rPr>
              <a:t>і</a:t>
            </a:r>
            <a:r>
              <a:rPr lang="ru-RU" b="1" dirty="0" err="1" smtClean="0">
                <a:solidFill>
                  <a:srgbClr val="00B050"/>
                </a:solidFill>
                <a:latin typeface="+mj-lt"/>
              </a:rPr>
              <a:t>вень</a:t>
            </a:r>
            <a:r>
              <a:rPr lang="ru-RU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AT" b="1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001099" y="4641241"/>
            <a:ext cx="166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і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вень</a:t>
            </a:r>
            <a:r>
              <a:rPr lang="de-AT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AT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86309" y="1416722"/>
            <a:ext cx="2073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err="1" smtClean="0">
                <a:latin typeface="+mj-lt"/>
              </a:rPr>
              <a:t>Клінічні</a:t>
            </a:r>
            <a:r>
              <a:rPr lang="ru-RU" sz="1200" b="1" dirty="0" smtClean="0">
                <a:latin typeface="+mj-lt"/>
              </a:rPr>
              <a:t> </a:t>
            </a:r>
            <a:r>
              <a:rPr lang="ru-RU" sz="1200" b="1" dirty="0" err="1" smtClean="0">
                <a:latin typeface="+mj-lt"/>
              </a:rPr>
              <a:t>рекомендації</a:t>
            </a:r>
            <a:endParaRPr lang="de-AT" sz="1200" b="1" dirty="0">
              <a:latin typeface="+mj-lt"/>
            </a:endParaRPr>
          </a:p>
        </p:txBody>
      </p:sp>
      <p:sp>
        <p:nvSpPr>
          <p:cNvPr id="9" name="Pfeil nach oben 8"/>
          <p:cNvSpPr/>
          <p:nvPr/>
        </p:nvSpPr>
        <p:spPr>
          <a:xfrm>
            <a:off x="1610159" y="1529220"/>
            <a:ext cx="518120" cy="3954849"/>
          </a:xfrm>
          <a:prstGeom prst="up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838110" y="1818744"/>
            <a:ext cx="5427515" cy="3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РІВЕНЬ ДОКАЗОВОСТІ</a:t>
            </a: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52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t="22031" r="1783" b="13406"/>
          <a:stretch/>
        </p:blipFill>
        <p:spPr bwMode="auto">
          <a:xfrm>
            <a:off x="896879" y="2095500"/>
            <a:ext cx="7570846" cy="308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244773" y="2656994"/>
            <a:ext cx="392776" cy="208836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765065" y="1499324"/>
            <a:ext cx="2086126" cy="438582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Percentage weight of study</a:t>
            </a:r>
            <a:endParaRPr lang="en-GB" altLang="de-DE" sz="1600" dirty="0">
              <a:solidFill>
                <a:srgbClr val="E30613"/>
              </a:solidFill>
              <a:latin typeface="+mj-lt"/>
            </a:endParaRPr>
          </a:p>
          <a:p>
            <a:r>
              <a:rPr lang="en-GB" altLang="de-DE" sz="1050" i="1" dirty="0">
                <a:solidFill>
                  <a:srgbClr val="4D4D4D"/>
                </a:solidFill>
                <a:latin typeface="+mj-lt"/>
              </a:rPr>
              <a:t>Depends on number of patients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latin typeface="+mj-lt"/>
              </a:rPr>
              <a:t>Anatomy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of</a:t>
            </a:r>
            <a:r>
              <a:rPr lang="de-AT" dirty="0">
                <a:latin typeface="+mj-lt"/>
              </a:rPr>
              <a:t> a </a:t>
            </a:r>
            <a:r>
              <a:rPr lang="de-AT" dirty="0" err="1">
                <a:latin typeface="+mj-lt"/>
              </a:rPr>
              <a:t>forest</a:t>
            </a:r>
            <a:r>
              <a:rPr lang="de-AT" dirty="0">
                <a:latin typeface="+mj-lt"/>
              </a:rPr>
              <a:t> </a:t>
            </a:r>
            <a:r>
              <a:rPr lang="de-AT" dirty="0" err="1">
                <a:latin typeface="+mj-lt"/>
              </a:rPr>
              <a:t>plot</a:t>
            </a:r>
            <a:endParaRPr lang="de-AT" dirty="0">
              <a:latin typeface="+mj-lt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85483" y="1659426"/>
            <a:ext cx="363141" cy="823827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819149" y="3259290"/>
            <a:ext cx="7743825" cy="1773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514306" y="1731963"/>
            <a:ext cx="0" cy="751290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78503" y="1650010"/>
            <a:ext cx="747562" cy="915195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3851191" y="1905204"/>
            <a:ext cx="1442134" cy="660001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145709" y="2397386"/>
            <a:ext cx="10643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de-DE" sz="600" dirty="0">
                <a:solidFill>
                  <a:srgbClr val="E30613"/>
                </a:solidFill>
              </a:rPr>
              <a:t>95% Confidence interval</a:t>
            </a:r>
            <a:r>
              <a:rPr lang="en-GB" altLang="de-DE" sz="800" dirty="0">
                <a:solidFill>
                  <a:srgbClr val="E30613"/>
                </a:solidFill>
              </a:rPr>
              <a:t>  </a:t>
            </a:r>
          </a:p>
        </p:txBody>
      </p:sp>
      <p:sp>
        <p:nvSpPr>
          <p:cNvPr id="16" name="Rechteck 15"/>
          <p:cNvSpPr/>
          <p:nvPr/>
        </p:nvSpPr>
        <p:spPr>
          <a:xfrm>
            <a:off x="1276393" y="2565205"/>
            <a:ext cx="1996115" cy="392415"/>
          </a:xfrm>
          <a:prstGeom prst="rect">
            <a:avLst/>
          </a:prstGeom>
          <a:solidFill>
            <a:schemeClr val="bg1"/>
          </a:solidFill>
          <a:ln>
            <a:solidFill>
              <a:srgbClr val="4D4D4D"/>
            </a:solidFill>
          </a:ln>
        </p:spPr>
        <p:txBody>
          <a:bodyPr wrap="square" rIns="36000">
            <a:spAutoFit/>
          </a:bodyPr>
          <a:lstStyle/>
          <a:p>
            <a:pPr algn="r"/>
            <a:r>
              <a:rPr lang="en-GB" altLang="de-DE" sz="1050" dirty="0">
                <a:solidFill>
                  <a:srgbClr val="E30613"/>
                </a:solidFill>
              </a:rPr>
              <a:t>Study effect size</a:t>
            </a:r>
          </a:p>
          <a:p>
            <a:pPr algn="r"/>
            <a:r>
              <a:rPr lang="en-GB" sz="900" i="1" dirty="0">
                <a:solidFill>
                  <a:srgbClr val="4D4D4D"/>
                </a:solidFill>
              </a:rPr>
              <a:t>square size indicates weight – 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94959" y="1569674"/>
            <a:ext cx="136366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de-DE" sz="1200" dirty="0">
                <a:solidFill>
                  <a:srgbClr val="E30613"/>
                </a:solidFill>
              </a:rPr>
              <a:t> </a:t>
            </a:r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Effect sizes of </a:t>
            </a:r>
          </a:p>
          <a:p>
            <a:pPr algn="ctr"/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individual studies </a:t>
            </a:r>
            <a:endParaRPr lang="en-GB" altLang="de-DE" sz="1600" dirty="0">
              <a:solidFill>
                <a:srgbClr val="E30613"/>
              </a:solidFill>
              <a:latin typeface="+mj-lt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84648" y="1356449"/>
            <a:ext cx="983859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Confidence </a:t>
            </a:r>
          </a:p>
          <a:p>
            <a:pPr algn="ctr"/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Interval* (CI)</a:t>
            </a:r>
            <a:endParaRPr lang="en-GB" altLang="de-DE" sz="1600" dirty="0">
              <a:solidFill>
                <a:srgbClr val="E30613"/>
              </a:solidFill>
              <a:latin typeface="+mj-lt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405648" y="3478837"/>
            <a:ext cx="8286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900" b="1" dirty="0">
                <a:solidFill>
                  <a:srgbClr val="92D050"/>
                </a:solidFill>
                <a:latin typeface="+mj-lt"/>
              </a:rPr>
              <a:t>Each line represents one study</a:t>
            </a:r>
          </a:p>
        </p:txBody>
      </p:sp>
      <p:sp>
        <p:nvSpPr>
          <p:cNvPr id="19" name="Rechteck 18"/>
          <p:cNvSpPr/>
          <p:nvPr/>
        </p:nvSpPr>
        <p:spPr>
          <a:xfrm>
            <a:off x="3300808" y="3666013"/>
            <a:ext cx="2852228" cy="629761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4189980" y="3732752"/>
            <a:ext cx="888523" cy="415498"/>
          </a:xfrm>
          <a:prstGeom prst="rect">
            <a:avLst/>
          </a:prstGeom>
          <a:solidFill>
            <a:schemeClr val="bg1"/>
          </a:solidFill>
          <a:ln>
            <a:solidFill>
              <a:srgbClr val="4D4D4D"/>
            </a:solidFill>
          </a:ln>
        </p:spPr>
        <p:txBody>
          <a:bodyPr wrap="square" rIns="36000">
            <a:spAutoFit/>
          </a:bodyPr>
          <a:lstStyle/>
          <a:p>
            <a:pPr algn="ctr"/>
            <a:r>
              <a:rPr lang="en-GB" sz="1050" dirty="0">
                <a:solidFill>
                  <a:srgbClr val="E30613"/>
                </a:solidFill>
              </a:rPr>
              <a:t>Pooled effect sizes</a:t>
            </a:r>
            <a:endParaRPr lang="en-GB" sz="900" i="1" dirty="0">
              <a:solidFill>
                <a:srgbClr val="E30613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126608" y="4334598"/>
            <a:ext cx="19812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GB" altLang="de-DE" sz="800" dirty="0">
                <a:solidFill>
                  <a:srgbClr val="FF0000"/>
                </a:solidFill>
                <a:latin typeface="+mj-lt"/>
              </a:rPr>
              <a:t>Incl. 95% confidence interval**</a:t>
            </a:r>
            <a:r>
              <a:rPr lang="en-GB" altLang="de-DE" sz="1000" dirty="0">
                <a:solidFill>
                  <a:srgbClr val="FF0000"/>
                </a:solidFill>
                <a:latin typeface="+mj-lt"/>
              </a:rPr>
              <a:t>  </a:t>
            </a:r>
          </a:p>
        </p:txBody>
      </p:sp>
      <p:sp>
        <p:nvSpPr>
          <p:cNvPr id="22" name="Geschweifte Klammer rechts 21"/>
          <p:cNvSpPr/>
          <p:nvPr/>
        </p:nvSpPr>
        <p:spPr>
          <a:xfrm rot="5400000">
            <a:off x="3682775" y="4093644"/>
            <a:ext cx="85921" cy="516050"/>
          </a:xfrm>
          <a:prstGeom prst="rightBrace">
            <a:avLst/>
          </a:prstGeom>
          <a:noFill/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5293325" y="4374994"/>
            <a:ext cx="2755299" cy="804384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5867008" y="5236672"/>
            <a:ext cx="163895" cy="276999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2126608" y="4552955"/>
            <a:ext cx="1981202" cy="95246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2274450" y="4758136"/>
            <a:ext cx="678298" cy="478538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>
            <a:off x="8224268" y="4267199"/>
            <a:ext cx="0" cy="418038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3064761" y="5002852"/>
            <a:ext cx="702107" cy="293598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H="1">
            <a:off x="3919268" y="4997251"/>
            <a:ext cx="718824" cy="299199"/>
          </a:xfrm>
          <a:prstGeom prst="line">
            <a:avLst/>
          </a:prstGeom>
          <a:noFill/>
          <a:ln w="28575">
            <a:solidFill>
              <a:srgbClr val="E3061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8" name="Textfeld 37"/>
          <p:cNvSpPr txBox="1"/>
          <p:nvPr/>
        </p:nvSpPr>
        <p:spPr>
          <a:xfrm>
            <a:off x="1646508" y="6169908"/>
            <a:ext cx="556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*</a:t>
            </a:r>
            <a:r>
              <a:rPr lang="en-GB" sz="800" dirty="0"/>
              <a:t> The </a:t>
            </a:r>
            <a:r>
              <a:rPr lang="en-GB" sz="800" b="1" dirty="0"/>
              <a:t>confidence interval </a:t>
            </a:r>
            <a:r>
              <a:rPr lang="en-GB" sz="800" dirty="0"/>
              <a:t>depicts the range of intervention effects compatible with the study’s result and indicates whether each was individually statistically significant. </a:t>
            </a:r>
          </a:p>
          <a:p>
            <a:r>
              <a:rPr lang="de-AT" sz="800" dirty="0"/>
              <a:t>**</a:t>
            </a:r>
            <a:r>
              <a:rPr lang="en-GB" sz="800" dirty="0"/>
              <a:t> The confidence interval of the pooled effect size is narrower than any of the individual studies and therefore the pooled effect size is more precise</a:t>
            </a:r>
            <a:endParaRPr lang="de-AT" sz="800" dirty="0"/>
          </a:p>
        </p:txBody>
      </p:sp>
      <p:sp>
        <p:nvSpPr>
          <p:cNvPr id="39" name="Geschweifte Klammer rechts 38"/>
          <p:cNvSpPr/>
          <p:nvPr/>
        </p:nvSpPr>
        <p:spPr>
          <a:xfrm flipH="1">
            <a:off x="609598" y="2560898"/>
            <a:ext cx="328467" cy="100888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 rot="16200000">
            <a:off x="-779225" y="3001511"/>
            <a:ext cx="2513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100" dirty="0">
                <a:solidFill>
                  <a:srgbClr val="E30613"/>
                </a:solidFill>
              </a:rPr>
              <a:t>Studies included in meta-analysis</a:t>
            </a:r>
            <a:r>
              <a:rPr lang="en-GB" altLang="de-DE" sz="1400" dirty="0">
                <a:solidFill>
                  <a:srgbClr val="E30613"/>
                </a:solidFill>
              </a:rPr>
              <a:t> 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192080" y="3742935"/>
            <a:ext cx="1098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050" dirty="0">
                <a:solidFill>
                  <a:srgbClr val="E30613"/>
                </a:solidFill>
                <a:latin typeface="+mj-lt"/>
              </a:rPr>
              <a:t>Tests for pooled effect sizes</a:t>
            </a:r>
          </a:p>
        </p:txBody>
      </p:sp>
      <p:sp>
        <p:nvSpPr>
          <p:cNvPr id="42" name="Geschweifte Klammer rechts 41"/>
          <p:cNvSpPr/>
          <p:nvPr/>
        </p:nvSpPr>
        <p:spPr>
          <a:xfrm>
            <a:off x="2126608" y="3655425"/>
            <a:ext cx="100108" cy="739205"/>
          </a:xfrm>
          <a:prstGeom prst="rightBrac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89141" y="5318303"/>
            <a:ext cx="136366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Heterogeneity statistics</a:t>
            </a:r>
            <a:endParaRPr lang="en-GB" altLang="de-DE" sz="1600" dirty="0">
              <a:solidFill>
                <a:srgbClr val="E30613"/>
              </a:solidFill>
              <a:latin typeface="+mj-lt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8158765" y="4631490"/>
            <a:ext cx="899510" cy="5539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de-DE" sz="1000" dirty="0">
                <a:solidFill>
                  <a:srgbClr val="E30613"/>
                </a:solidFill>
                <a:latin typeface="+mj-lt"/>
              </a:rPr>
              <a:t>pi-value = Statistical </a:t>
            </a:r>
            <a:br>
              <a:rPr lang="en-GB" altLang="de-DE" sz="1000" dirty="0">
                <a:solidFill>
                  <a:srgbClr val="E30613"/>
                </a:solidFill>
                <a:latin typeface="+mj-lt"/>
              </a:rPr>
            </a:br>
            <a:r>
              <a:rPr lang="en-GB" altLang="de-DE" sz="1000" dirty="0">
                <a:solidFill>
                  <a:srgbClr val="E30613"/>
                </a:solidFill>
                <a:latin typeface="+mj-lt"/>
              </a:rPr>
              <a:t>significance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546790" y="5179378"/>
            <a:ext cx="728270" cy="25391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36000" r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de-DE" sz="1050" dirty="0">
                <a:solidFill>
                  <a:srgbClr val="E30613"/>
                </a:solidFill>
                <a:latin typeface="+mn-lt"/>
                <a:ea typeface="+mn-ea"/>
              </a:rPr>
              <a:t>SMD Scale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2808302" y="5236674"/>
            <a:ext cx="2138450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Indicates direction of effect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941757" y="4631490"/>
            <a:ext cx="1333303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Line</a:t>
            </a:r>
            <a:r>
              <a:rPr lang="en-GB" altLang="de-DE" sz="1600" dirty="0">
                <a:solidFill>
                  <a:srgbClr val="E30613"/>
                </a:solidFill>
                <a:latin typeface="+mj-lt"/>
              </a:rPr>
              <a:t> </a:t>
            </a:r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of no effect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476414" y="848617"/>
            <a:ext cx="1379592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200" dirty="0">
                <a:solidFill>
                  <a:srgbClr val="E30613"/>
                </a:solidFill>
                <a:latin typeface="+mj-lt"/>
              </a:rPr>
              <a:t>Number of patients in the Cerebrolysin (N1) and placebo (N2) group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23618" y="159222"/>
            <a:ext cx="5590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Scientific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relevance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Study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identification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Data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collection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</a:t>
            </a:r>
            <a:r>
              <a:rPr lang="de-A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Data </a:t>
            </a:r>
            <a:r>
              <a:rPr lang="de-AT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analysis</a:t>
            </a:r>
            <a:r>
              <a:rPr lang="de-A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Conclusion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Calls –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Glossary</a:t>
            </a:r>
            <a:endParaRPr lang="de-AT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7372350" y="6202918"/>
            <a:ext cx="1771650" cy="415498"/>
            <a:chOff x="7372350" y="6202918"/>
            <a:chExt cx="1771650" cy="415498"/>
          </a:xfrm>
        </p:grpSpPr>
        <p:sp>
          <p:nvSpPr>
            <p:cNvPr id="48" name="Rechteck 47"/>
            <p:cNvSpPr/>
            <p:nvPr/>
          </p:nvSpPr>
          <p:spPr>
            <a:xfrm>
              <a:off x="7372350" y="6233355"/>
              <a:ext cx="1771650" cy="35794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372350" y="6202918"/>
              <a:ext cx="17716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5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Toolbox</a:t>
              </a:r>
              <a:endParaRPr lang="de-AT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de-AT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Results</a:t>
              </a:r>
              <a:endParaRPr lang="de-AT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0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latin typeface="+mj-lt"/>
              </a:rPr>
              <a:t>Glossary</a:t>
            </a:r>
            <a:endParaRPr lang="de-AT" dirty="0">
              <a:latin typeface="+mj-lt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60933"/>
              </p:ext>
            </p:extLst>
          </p:nvPr>
        </p:nvGraphicFramePr>
        <p:xfrm>
          <a:off x="609600" y="1600200"/>
          <a:ext cx="3257550" cy="349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708">
                <a:tc>
                  <a:txBody>
                    <a:bodyPr/>
                    <a:lstStyle/>
                    <a:p>
                      <a:pPr algn="l"/>
                      <a:r>
                        <a:rPr lang="de-AT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Abbr</a:t>
                      </a:r>
                      <a:r>
                        <a:rPr lang="de-AT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.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Desciption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AD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Aggregate data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ADAS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Alzheimer’s Disease Assessment Scale 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AE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Adverse event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CGI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Clinician’s Global Impression of Change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CI</a:t>
                      </a:r>
                      <a:endParaRPr lang="en-US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de-DE" sz="10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Confidence Interval</a:t>
                      </a:r>
                      <a:endParaRPr lang="en-US" sz="10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CIBIC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Clinical Interview-based Impression of Change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IPD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Individual patient data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ITT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Intention-to-treat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LOCF 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Last-observation-carried-forward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MMSE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Mini-Mental State Examination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MW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Mann-Whitney statistic 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mRS</a:t>
                      </a:r>
                      <a:endParaRPr lang="en-US" sz="10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Modified  Ranking  Scale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NNT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Number needed to treat 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OC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Observed Cases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OR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Odds ratio 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SAE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Serious adverse event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SMD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Standardized mean difference 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TEAE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Treatment-emergent adverse event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StdD</a:t>
                      </a:r>
                      <a:endParaRPr lang="en-US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standardized difference</a:t>
                      </a:r>
                      <a:endParaRPr lang="en-US" sz="10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ZVT</a:t>
                      </a:r>
                    </a:p>
                  </a:txBody>
                  <a:tcPr marL="36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Zahlen</a:t>
                      </a:r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0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Verbindungs</a:t>
                      </a:r>
                      <a:r>
                        <a:rPr lang="en-US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-Test (Trail-Making Test)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23618" y="159222"/>
            <a:ext cx="5590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Scientific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relevance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Study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identification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Data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collection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Data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analysis</a:t>
            </a:r>
            <a:r>
              <a:rPr lang="de-AT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 </a:t>
            </a:r>
            <a:r>
              <a:rPr lang="de-AT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Conclusion</a:t>
            </a:r>
            <a:r>
              <a:rPr lang="de-A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Calls – </a:t>
            </a:r>
            <a:r>
              <a:rPr lang="de-AT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Glossary</a:t>
            </a:r>
            <a:endParaRPr lang="de-AT" sz="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372350" y="6202918"/>
            <a:ext cx="1771650" cy="415498"/>
            <a:chOff x="7372350" y="6202918"/>
            <a:chExt cx="1771650" cy="415498"/>
          </a:xfrm>
        </p:grpSpPr>
        <p:sp>
          <p:nvSpPr>
            <p:cNvPr id="7" name="Rechteck 6"/>
            <p:cNvSpPr/>
            <p:nvPr/>
          </p:nvSpPr>
          <p:spPr>
            <a:xfrm>
              <a:off x="7372350" y="6233355"/>
              <a:ext cx="1771650" cy="35794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372350" y="6202918"/>
              <a:ext cx="17716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5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Toolbox</a:t>
              </a:r>
              <a:endParaRPr lang="de-AT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de-AT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246" y="137080"/>
            <a:ext cx="8134187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Метааналіз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рандомізованих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досліджень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endParaRPr lang="de-AT" sz="2800" dirty="0">
              <a:latin typeface="Georgia" panose="02040502050405020303" pitchFamily="18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989228" y="1529796"/>
            <a:ext cx="2253231" cy="1581938"/>
            <a:chOff x="4989228" y="1553649"/>
            <a:chExt cx="2253231" cy="1581938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5823560" y="1553649"/>
              <a:ext cx="563307" cy="395484"/>
              <a:chOff x="2524255" y="0"/>
              <a:chExt cx="563307" cy="395484"/>
            </a:xfrm>
          </p:grpSpPr>
          <p:sp>
            <p:nvSpPr>
              <p:cNvPr id="30" name="Trapezoid 29"/>
              <p:cNvSpPr/>
              <p:nvPr/>
            </p:nvSpPr>
            <p:spPr>
              <a:xfrm>
                <a:off x="2524255" y="0"/>
                <a:ext cx="563307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Trapezoid 4"/>
              <p:cNvSpPr/>
              <p:nvPr/>
            </p:nvSpPr>
            <p:spPr>
              <a:xfrm>
                <a:off x="2524255" y="0"/>
                <a:ext cx="563307" cy="3954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b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AT" sz="1050" b="1" kern="1200" dirty="0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5541905" y="1949133"/>
              <a:ext cx="1126615" cy="395484"/>
              <a:chOff x="2242600" y="395484"/>
              <a:chExt cx="1126615" cy="395484"/>
            </a:xfrm>
          </p:grpSpPr>
          <p:sp>
            <p:nvSpPr>
              <p:cNvPr id="28" name="Trapezoid 27"/>
              <p:cNvSpPr/>
              <p:nvPr/>
            </p:nvSpPr>
            <p:spPr>
              <a:xfrm>
                <a:off x="2242600" y="395484"/>
                <a:ext cx="1126615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103764"/>
                  <a:satOff val="4423"/>
                  <a:lumOff val="959"/>
                  <a:alphaOff val="0"/>
                </a:schemeClr>
              </a:fillRef>
              <a:effectRef idx="0">
                <a:schemeClr val="accent5">
                  <a:hueOff val="-1103764"/>
                  <a:satOff val="4423"/>
                  <a:lumOff val="9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rapezoid 6"/>
              <p:cNvSpPr/>
              <p:nvPr/>
            </p:nvSpPr>
            <p:spPr>
              <a:xfrm>
                <a:off x="2450388" y="395484"/>
                <a:ext cx="866260" cy="3954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err="1" smtClean="0">
                    <a:solidFill>
                      <a:schemeClr val="tx1"/>
                    </a:solidFill>
                    <a:latin typeface="+mj-lt"/>
                  </a:rPr>
                  <a:t>Метааналіз</a:t>
                </a:r>
                <a:endParaRPr lang="de-AT" sz="1200" b="1" kern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270882" y="2344618"/>
              <a:ext cx="1689923" cy="395484"/>
              <a:chOff x="1971577" y="790969"/>
              <a:chExt cx="1689923" cy="395484"/>
            </a:xfrm>
          </p:grpSpPr>
          <p:sp>
            <p:nvSpPr>
              <p:cNvPr id="26" name="Trapezoid 25"/>
              <p:cNvSpPr/>
              <p:nvPr/>
            </p:nvSpPr>
            <p:spPr>
              <a:xfrm>
                <a:off x="1971577" y="790969"/>
                <a:ext cx="1689923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207528"/>
                  <a:satOff val="8847"/>
                  <a:lumOff val="1917"/>
                  <a:alphaOff val="0"/>
                </a:schemeClr>
              </a:fillRef>
              <a:effectRef idx="0">
                <a:schemeClr val="accent5">
                  <a:hueOff val="-2207528"/>
                  <a:satOff val="8847"/>
                  <a:lumOff val="191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Trapezoid 8"/>
              <p:cNvSpPr/>
              <p:nvPr/>
            </p:nvSpPr>
            <p:spPr>
              <a:xfrm>
                <a:off x="2267313" y="790969"/>
                <a:ext cx="1225194" cy="3954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 err="1" smtClean="0">
                    <a:solidFill>
                      <a:schemeClr val="tx1"/>
                    </a:solidFill>
                    <a:latin typeface="+mj-lt"/>
                  </a:rPr>
                  <a:t>Систематичний</a:t>
                </a:r>
                <a:r>
                  <a:rPr lang="ru-RU" sz="1200" b="1" kern="12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sz="1200" b="1" kern="1200" dirty="0" err="1" smtClean="0">
                    <a:solidFill>
                      <a:schemeClr val="tx1"/>
                    </a:solidFill>
                    <a:latin typeface="+mj-lt"/>
                  </a:rPr>
                  <a:t>огляд</a:t>
                </a:r>
                <a:endParaRPr lang="de-AT" sz="1200" b="1" kern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4989228" y="2740103"/>
              <a:ext cx="2253231" cy="395484"/>
              <a:chOff x="1689923" y="1186454"/>
              <a:chExt cx="2253231" cy="395484"/>
            </a:xfrm>
          </p:grpSpPr>
          <p:sp>
            <p:nvSpPr>
              <p:cNvPr id="24" name="Trapezoid 23"/>
              <p:cNvSpPr/>
              <p:nvPr/>
            </p:nvSpPr>
            <p:spPr>
              <a:xfrm>
                <a:off x="1689923" y="1186454"/>
                <a:ext cx="2253231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rapezoid 10"/>
              <p:cNvSpPr/>
              <p:nvPr/>
            </p:nvSpPr>
            <p:spPr>
              <a:xfrm>
                <a:off x="2084238" y="1186454"/>
                <a:ext cx="1464600" cy="3954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 err="1" smtClean="0">
                    <a:solidFill>
                      <a:schemeClr val="tx1"/>
                    </a:solidFill>
                    <a:latin typeface="+mj-lt"/>
                  </a:rPr>
                  <a:t>Рандомізовані</a:t>
                </a:r>
                <a:r>
                  <a:rPr lang="ru-RU" sz="1200" b="1" kern="12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sz="1200" b="1" kern="1200" dirty="0" err="1" smtClean="0">
                    <a:solidFill>
                      <a:schemeClr val="tx1"/>
                    </a:solidFill>
                    <a:latin typeface="+mj-lt"/>
                  </a:rPr>
                  <a:t>контрольовані</a:t>
                </a:r>
                <a:r>
                  <a:rPr lang="ru-RU" sz="1200" b="1" kern="12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sz="1200" b="1" dirty="0" err="1" smtClean="0">
                    <a:solidFill>
                      <a:schemeClr val="tx1"/>
                    </a:solidFill>
                    <a:latin typeface="+mj-lt"/>
                  </a:rPr>
                  <a:t>дослідже</a:t>
                </a:r>
                <a:r>
                  <a:rPr lang="ru-RU" sz="1200" b="1" kern="1200" dirty="0" err="1" smtClean="0">
                    <a:solidFill>
                      <a:schemeClr val="tx1"/>
                    </a:solidFill>
                    <a:latin typeface="+mj-lt"/>
                  </a:rPr>
                  <a:t>ння</a:t>
                </a:r>
                <a:endParaRPr lang="de-AT" sz="1200" b="1" kern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5575698" y="1474051"/>
            <a:ext cx="2073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err="1" smtClean="0">
                <a:latin typeface="+mj-lt"/>
              </a:rPr>
              <a:t>Клінічні</a:t>
            </a:r>
            <a:r>
              <a:rPr lang="ru-RU" sz="1200" b="1" dirty="0" smtClean="0">
                <a:latin typeface="+mj-lt"/>
              </a:rPr>
              <a:t> </a:t>
            </a:r>
            <a:r>
              <a:rPr lang="ru-RU" sz="1200" b="1" dirty="0" err="1" smtClean="0">
                <a:latin typeface="+mj-lt"/>
              </a:rPr>
              <a:t>рекомендації</a:t>
            </a:r>
            <a:endParaRPr lang="de-AT" sz="1200" b="1" dirty="0">
              <a:latin typeface="+mj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901245" y="2038332"/>
            <a:ext cx="294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de-AT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  <a:r>
              <a:rPr lang="de-AT" b="1" dirty="0">
                <a:latin typeface="+mj-lt"/>
              </a:rPr>
              <a:t> </a:t>
            </a:r>
          </a:p>
          <a:p>
            <a:pPr algn="r"/>
            <a:r>
              <a:rPr lang="de-AT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найвищий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доказовості</a:t>
            </a:r>
            <a:r>
              <a:rPr lang="de-AT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  <a:endParaRPr lang="de-AT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Inhaltsplatzhalter 2"/>
          <p:cNvSpPr>
            <a:spLocks noGrp="1"/>
          </p:cNvSpPr>
          <p:nvPr>
            <p:ph idx="1"/>
          </p:nvPr>
        </p:nvSpPr>
        <p:spPr>
          <a:xfrm>
            <a:off x="609600" y="3482670"/>
            <a:ext cx="7723367" cy="202758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Метою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метааналізу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було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відповісти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на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питання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: </a:t>
            </a: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444500"/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Чи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може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Церебролізин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покращити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когнітивні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функції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глобальний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клінічний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результат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глобальну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користь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через </a:t>
            </a:r>
            <a:r>
              <a:rPr lang="en-GB" sz="1800" b="1" dirty="0">
                <a:solidFill>
                  <a:schemeClr val="tx1"/>
                </a:solidFill>
                <a:latin typeface="+mj-lt"/>
              </a:rPr>
              <a:t>4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тижні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та через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1" dirty="0">
                <a:solidFill>
                  <a:schemeClr val="tx1"/>
                </a:solidFill>
                <a:latin typeface="+mj-lt"/>
              </a:rPr>
              <a:t>6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місяців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початку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лікування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у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пацієнтів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хворобою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Альцгеймера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легкого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середнього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ступеня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важкості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?” </a:t>
            </a:r>
            <a:endParaRPr lang="de-AT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28156" y="1450286"/>
            <a:ext cx="7776375" cy="1785898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Ellipse 35"/>
          <p:cNvSpPr/>
          <p:nvPr/>
        </p:nvSpPr>
        <p:spPr>
          <a:xfrm>
            <a:off x="5467771" y="1838229"/>
            <a:ext cx="1296144" cy="549295"/>
          </a:xfrm>
          <a:prstGeom prst="ellipse">
            <a:avLst/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7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winkelte Verbindung 24"/>
          <p:cNvCxnSpPr/>
          <p:nvPr/>
        </p:nvCxnSpPr>
        <p:spPr>
          <a:xfrm rot="16200000" flipH="1">
            <a:off x="5679101" y="2481477"/>
            <a:ext cx="1314878" cy="1076323"/>
          </a:xfrm>
          <a:prstGeom prst="bentConnector3">
            <a:avLst>
              <a:gd name="adj1" fmla="val -708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/>
          <p:nvPr/>
        </p:nvCxnSpPr>
        <p:spPr>
          <a:xfrm rot="5400000">
            <a:off x="1919074" y="2481477"/>
            <a:ext cx="1314879" cy="1076326"/>
          </a:xfrm>
          <a:prstGeom prst="bentConnector3">
            <a:avLst>
              <a:gd name="adj1" fmla="val -708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3349581593"/>
              </p:ext>
            </p:extLst>
          </p:nvPr>
        </p:nvGraphicFramePr>
        <p:xfrm>
          <a:off x="2009925" y="1260800"/>
          <a:ext cx="5256584" cy="249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Auf der gleichen Seite des Rechtecks liegende Ecken abrunden 11"/>
          <p:cNvSpPr/>
          <p:nvPr/>
        </p:nvSpPr>
        <p:spPr>
          <a:xfrm rot="5400000">
            <a:off x="6046607" y="2451909"/>
            <a:ext cx="1656188" cy="4112418"/>
          </a:xfrm>
          <a:prstGeom prst="round2SameRect">
            <a:avLst/>
          </a:prstGeom>
          <a:solidFill>
            <a:srgbClr val="00A7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uf der gleichen Seite des Rechtecks liegende Ecken abrunden 10"/>
          <p:cNvSpPr/>
          <p:nvPr/>
        </p:nvSpPr>
        <p:spPr>
          <a:xfrm rot="16200000">
            <a:off x="1706917" y="2224634"/>
            <a:ext cx="1656189" cy="4566969"/>
          </a:xfrm>
          <a:prstGeom prst="round2SameRect">
            <a:avLst/>
          </a:prstGeom>
          <a:solidFill>
            <a:srgbClr val="95D9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2191" y="9587"/>
            <a:ext cx="3825662" cy="11430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Типи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деменції</a:t>
            </a:r>
            <a:endParaRPr lang="de-AT" sz="2800" dirty="0"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53" y="274638"/>
            <a:ext cx="2433459" cy="251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/>
        </p:nvSpPr>
        <p:spPr>
          <a:xfrm>
            <a:off x="410540" y="3758310"/>
            <a:ext cx="43284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Судинна</a:t>
            </a:r>
            <a:r>
              <a:rPr lang="ru-R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деменція</a:t>
            </a:r>
            <a:r>
              <a:rPr lang="ru-RU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ru-RU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СД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виникає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результаті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порушення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кровообігу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тканинах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головного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мозку</a:t>
            </a:r>
            <a:endParaRPr lang="en-US" sz="1600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/>
            <a:r>
              <a:rPr lang="ru-RU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СД часто </a:t>
            </a:r>
            <a:r>
              <a:rPr lang="ru-RU" sz="16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виникає</a:t>
            </a:r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після</a:t>
            </a:r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гострого</a:t>
            </a:r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інсульту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5014878" y="3755943"/>
            <a:ext cx="3838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bg1"/>
                </a:solidFill>
                <a:latin typeface="+mj-lt"/>
              </a:rPr>
              <a:t>Хвороба </a:t>
            </a:r>
            <a:r>
              <a:rPr lang="ru-RU" sz="1600" b="1" u="sng" dirty="0">
                <a:solidFill>
                  <a:schemeClr val="bg1"/>
                </a:solidFill>
                <a:latin typeface="+mj-lt"/>
              </a:rPr>
              <a:t>Альцгеймера </a:t>
            </a:r>
            <a:r>
              <a:rPr lang="en-GB" sz="1600" b="1" u="sng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1600" b="1" u="sng" dirty="0">
                <a:solidFill>
                  <a:schemeClr val="bg1"/>
                </a:solidFill>
                <a:latin typeface="+mj-lt"/>
              </a:rPr>
              <a:t>Х</a:t>
            </a:r>
            <a:r>
              <a:rPr lang="ru-RU" sz="1600" b="1" u="sng" dirty="0" smtClean="0">
                <a:solidFill>
                  <a:schemeClr val="bg1"/>
                </a:solidFill>
                <a:latin typeface="+mj-lt"/>
              </a:rPr>
              <a:t>А</a:t>
            </a:r>
            <a:r>
              <a:rPr lang="en-GB" sz="1600" b="1" u="sng" dirty="0">
                <a:solidFill>
                  <a:schemeClr val="bg1"/>
                </a:solidFill>
                <a:latin typeface="+mj-lt"/>
              </a:rPr>
              <a:t>)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накопичення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амілоїду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паренхімі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головного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мозку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стінках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судин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600" u="sng" dirty="0" err="1" smtClean="0">
                <a:solidFill>
                  <a:schemeClr val="bg1"/>
                </a:solidFill>
                <a:latin typeface="+mj-lt"/>
              </a:rPr>
              <a:t>призводить</a:t>
            </a:r>
            <a:r>
              <a:rPr lang="ru-RU" sz="1600" u="sng" dirty="0" smtClean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1600" u="sng" dirty="0" err="1" smtClean="0">
                <a:solidFill>
                  <a:schemeClr val="bg1"/>
                </a:solidFill>
                <a:latin typeface="+mj-lt"/>
              </a:rPr>
              <a:t>втрати</a:t>
            </a:r>
            <a:r>
              <a:rPr lang="ru-RU" sz="1600" u="sng" dirty="0" smtClean="0">
                <a:solidFill>
                  <a:schemeClr val="bg1"/>
                </a:solidFill>
                <a:latin typeface="+mj-lt"/>
              </a:rPr>
              <a:t> з</a:t>
            </a:r>
            <a:r>
              <a:rPr lang="en-US" sz="1600" u="sng" dirty="0" smtClean="0">
                <a:solidFill>
                  <a:schemeClr val="bg1"/>
                </a:solidFill>
                <a:latin typeface="+mj-lt"/>
              </a:rPr>
              <a:t>’</a:t>
            </a:r>
            <a:r>
              <a:rPr lang="ru-RU" sz="1600" u="sng" dirty="0" err="1" smtClean="0">
                <a:solidFill>
                  <a:schemeClr val="bg1"/>
                </a:solidFill>
                <a:latin typeface="+mj-lt"/>
              </a:rPr>
              <a:t>вязків</a:t>
            </a:r>
            <a:r>
              <a:rPr lang="ru-RU" sz="16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u="sng" dirty="0" err="1" smtClean="0">
                <a:solidFill>
                  <a:schemeClr val="bg1"/>
                </a:solidFill>
                <a:latin typeface="+mj-lt"/>
              </a:rPr>
              <a:t>між</a:t>
            </a:r>
            <a:r>
              <a:rPr lang="ru-RU" sz="16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u="sng" dirty="0">
                <a:solidFill>
                  <a:schemeClr val="bg1"/>
                </a:solidFill>
                <a:latin typeface="+mj-lt"/>
              </a:rPr>
              <a:t>нейронами</a:t>
            </a:r>
            <a:r>
              <a:rPr lang="en-GB" sz="1600" u="sng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600" u="sng" dirty="0" err="1" smtClean="0">
                <a:solidFill>
                  <a:schemeClr val="bg1"/>
                </a:solidFill>
                <a:latin typeface="+mj-lt"/>
              </a:rPr>
              <a:t>смерті</a:t>
            </a:r>
            <a:r>
              <a:rPr lang="ru-RU" sz="16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u="sng" dirty="0" err="1" smtClean="0">
                <a:solidFill>
                  <a:schemeClr val="bg1"/>
                </a:solidFill>
                <a:latin typeface="+mj-lt"/>
              </a:rPr>
              <a:t>нейронів</a:t>
            </a:r>
            <a:r>
              <a:rPr lang="ru-RU" sz="16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та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зменшення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об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’</a:t>
            </a:r>
            <a:r>
              <a:rPr lang="uk-UA" sz="1600" dirty="0" smtClean="0">
                <a:solidFill>
                  <a:schemeClr val="bg1"/>
                </a:solidFill>
                <a:latin typeface="+mj-lt"/>
              </a:rPr>
              <a:t>є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му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головного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мозку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18988" y="6418361"/>
            <a:ext cx="1771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9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Відбір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досліджень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для </a:t>
            </a:r>
            <a:r>
              <a:rPr lang="ru-RU" sz="2800" dirty="0" err="1" smtClean="0">
                <a:latin typeface="Georgia" panose="02040502050405020303" pitchFamily="18" charset="0"/>
              </a:rPr>
              <a:t>метааналізу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Тільки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рандомізовані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подвійні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сліпі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плацебо-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контрольовані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дослідження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DE" sz="18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Пошук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наукових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базах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даних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  <a:latin typeface="+mj-lt"/>
                <a:cs typeface="Myriad Pro" pitchFamily="34" charset="0"/>
              </a:rPr>
              <a:t>PubMed</a:t>
            </a:r>
            <a:endParaRPr lang="de-DE" sz="1400" dirty="0">
              <a:solidFill>
                <a:schemeClr val="tx1"/>
              </a:solidFill>
              <a:latin typeface="+mj-lt"/>
              <a:cs typeface="Myriad Pro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База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даних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Кокранівської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групи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пошуковим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словом </a:t>
            </a:r>
            <a:r>
              <a:rPr lang="de-DE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„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Церебролізин</a:t>
            </a:r>
            <a:r>
              <a:rPr lang="de-DE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“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Великий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огляд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застосування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Церебролізину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, проведений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Центром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об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’</a:t>
            </a:r>
            <a:r>
              <a:rPr lang="uk-UA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є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днаних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j-lt"/>
                <a:cs typeface="Myriad Pro" pitchFamily="34" charset="0"/>
              </a:rPr>
              <a:t>Нейронаук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(New Jersey 2009)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  <a:latin typeface="+mj-lt"/>
                <a:cs typeface="Myriad Pro" pitchFamily="34" charset="0"/>
              </a:rPr>
              <a:t>references</a:t>
            </a:r>
            <a:r>
              <a:rPr lang="de-DE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cs typeface="Myriad Pro" pitchFamily="34" charset="0"/>
              </a:rPr>
              <a:t>from</a:t>
            </a:r>
            <a:r>
              <a:rPr lang="de-DE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j-lt"/>
                <a:cs typeface="Myriad Pro" pitchFamily="34" charset="0"/>
              </a:rPr>
              <a:t>reviews</a:t>
            </a:r>
            <a:endParaRPr lang="de-DE" sz="1400" dirty="0">
              <a:solidFill>
                <a:schemeClr val="tx1"/>
              </a:solidFill>
              <a:latin typeface="+mj-lt"/>
              <a:cs typeface="Myriad Pro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Список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досліджень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Церебролізину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наданих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Myriad Pro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Myriad Pro" pitchFamily="34" charset="0"/>
              </a:rPr>
              <a:t>спонсором</a:t>
            </a:r>
            <a:endParaRPr lang="de-DE" sz="1400" dirty="0">
              <a:solidFill>
                <a:schemeClr val="tx1"/>
              </a:solidFill>
              <a:latin typeface="+mj-lt"/>
              <a:cs typeface="Myriad Pro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Відібрано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6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досліджень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участю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більше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1400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пацієнтів</a:t>
            </a:r>
            <a:endParaRPr lang="de-DE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63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906" y="0"/>
            <a:ext cx="8134187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Характеристика </a:t>
            </a:r>
            <a:r>
              <a:rPr lang="ru-RU" sz="2800" dirty="0" err="1" smtClean="0">
                <a:latin typeface="Georgia" panose="02040502050405020303" pitchFamily="18" charset="0"/>
              </a:rPr>
              <a:t>досліджень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28083" y="4862220"/>
            <a:ext cx="8815917" cy="1514475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Режим </a:t>
            </a:r>
            <a:r>
              <a:rPr lang="ru-RU" sz="1600" b="1" dirty="0" err="1" smtClean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дозування</a:t>
            </a:r>
            <a:r>
              <a:rPr lang="en-GB" sz="1600" b="1" dirty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всіх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дослідженнях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лікування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продовжувалось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протягом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тижнів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(20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інфузій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GB" sz="1600" dirty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30 </a:t>
            </a:r>
            <a:r>
              <a:rPr lang="ru-RU" sz="1600" b="1" dirty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мл</a:t>
            </a:r>
            <a:r>
              <a:rPr lang="en-GB" sz="1600" b="1" dirty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Церебролізину</a:t>
            </a:r>
            <a:r>
              <a:rPr lang="ru-RU" sz="1600" b="1" dirty="0" smtClean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E3061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 день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E30613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E30613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MMSE (Mini-Mental State Examination /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10-20 =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середня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важкість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4D4D4D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89452"/>
              </p:ext>
            </p:extLst>
          </p:nvPr>
        </p:nvGraphicFramePr>
        <p:xfrm>
          <a:off x="296829" y="1290917"/>
          <a:ext cx="8550341" cy="32774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2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Дослідження</a:t>
                      </a:r>
                      <a:endParaRPr lang="de-AT" sz="1400" b="1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Тривалість</a:t>
                      </a:r>
                      <a:endParaRPr lang="de-AT" sz="1400" b="1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Пацієнти</a:t>
                      </a:r>
                      <a:endParaRPr lang="de-AT" sz="1400" b="1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Включено в </a:t>
                      </a: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дослідження</a:t>
                      </a:r>
                      <a:endParaRPr lang="de-AT" sz="1400" b="1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j-lt"/>
                        </a:rPr>
                        <a:t>MMSE</a:t>
                      </a:r>
                      <a:endParaRPr lang="uk-UA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середній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)</a:t>
                      </a:r>
                      <a:endParaRPr lang="de-AT" sz="1400" b="1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Вік</a:t>
                      </a:r>
                      <a:r>
                        <a:rPr lang="de-DE" sz="14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(</a:t>
                      </a: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середній</a:t>
                      </a:r>
                      <a:r>
                        <a:rPr lang="de-DE" sz="1400" b="1" dirty="0">
                          <a:effectLst/>
                          <a:latin typeface="+mj-lt"/>
                        </a:rPr>
                        <a:t>)</a:t>
                      </a:r>
                      <a:endParaRPr lang="de-AT" sz="1400" b="1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Жінки</a:t>
                      </a:r>
                      <a:endParaRPr lang="de-AT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3385" marR="23385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(N)</a:t>
                      </a:r>
                      <a:endParaRPr lang="de-AT" sz="1200" b="0" dirty="0">
                        <a:solidFill>
                          <a:srgbClr val="4D4D4D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(N) </a:t>
                      </a:r>
                      <a:endParaRPr lang="de-AT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(%)</a:t>
                      </a:r>
                      <a:endParaRPr lang="de-AT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Alvarez et al., 2006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6 </a:t>
                      </a:r>
                      <a:r>
                        <a:rPr lang="ru-RU" sz="1600" dirty="0" err="1" smtClean="0">
                          <a:effectLst/>
                          <a:latin typeface="+mj-lt"/>
                        </a:rPr>
                        <a:t>міс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139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123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88.5%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19.7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73.6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70.7</a:t>
                      </a:r>
                      <a:endParaRPr lang="de-AT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+mj-lt"/>
                        </a:rPr>
                        <a:t>Panisset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 et al., 2002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6 </a:t>
                      </a:r>
                      <a:r>
                        <a:rPr lang="ru-RU" sz="1600" dirty="0" err="1" smtClean="0">
                          <a:effectLst/>
                          <a:latin typeface="+mj-lt"/>
                        </a:rPr>
                        <a:t>міс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192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187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97.4 %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20.6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74.2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58.3</a:t>
                      </a:r>
                      <a:endParaRPr lang="de-AT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Ruether et al., 2001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6 </a:t>
                      </a:r>
                      <a:r>
                        <a:rPr lang="ru-RU" sz="1600" dirty="0" err="1" smtClean="0">
                          <a:effectLst/>
                          <a:latin typeface="+mj-lt"/>
                        </a:rPr>
                        <a:t>міс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149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144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96.6%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17.3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73.0</a:t>
                      </a:r>
                      <a:endParaRPr lang="de-AT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58.3</a:t>
                      </a:r>
                      <a:endParaRPr lang="de-AT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Ruether et al., 1994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6 </a:t>
                      </a:r>
                      <a:r>
                        <a:rPr lang="ru-RU" sz="1600" dirty="0" err="1" smtClean="0">
                          <a:effectLst/>
                          <a:latin typeface="+mj-lt"/>
                        </a:rPr>
                        <a:t>міс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120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120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100.0%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21.6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71.5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65.8</a:t>
                      </a:r>
                      <a:endParaRPr lang="de-AT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ВСЬОГО </a:t>
                      </a:r>
                      <a:r>
                        <a:rPr lang="de-AT" sz="1600" b="1" i="1" kern="1200" dirty="0" smtClean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AT" sz="1600" b="1" i="1" kern="1200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ru-RU" sz="1600" b="1" i="1" kern="1200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600" b="1" i="1" kern="1200" dirty="0" err="1" smtClean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міс</a:t>
                      </a:r>
                      <a:endParaRPr lang="de-AT" sz="1600" b="1" i="1" kern="1200" dirty="0">
                        <a:solidFill>
                          <a:srgbClr val="E30613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16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600</a:t>
                      </a:r>
                      <a:endParaRPr lang="de-AT" sz="1600" b="1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574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AT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95.7%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19.8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73.2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i="1" kern="1200" dirty="0">
                          <a:solidFill>
                            <a:srgbClr val="E3061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62.7</a:t>
                      </a: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+mj-lt"/>
                        </a:rPr>
                        <a:t>Bae</a:t>
                      </a:r>
                      <a:r>
                        <a:rPr lang="de-DE" sz="1600" dirty="0">
                          <a:effectLst/>
                          <a:latin typeface="+mj-lt"/>
                        </a:rPr>
                        <a:t> et al., 2000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4 </a:t>
                      </a:r>
                      <a:r>
                        <a:rPr lang="ru-RU" sz="1600" dirty="0" smtClean="0">
                          <a:effectLst/>
                          <a:latin typeface="+mj-lt"/>
                        </a:rPr>
                        <a:t>т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53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53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100.0%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15.7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71.6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66.2</a:t>
                      </a:r>
                      <a:endParaRPr lang="de-AT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Xiao et al., 2000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4 </a:t>
                      </a:r>
                      <a:r>
                        <a:rPr lang="ru-RU" sz="1600" dirty="0" smtClean="0">
                          <a:effectLst/>
                          <a:latin typeface="+mj-lt"/>
                        </a:rPr>
                        <a:t>т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157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157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100.0%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19.0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j-lt"/>
                        </a:rPr>
                        <a:t>70.4</a:t>
                      </a:r>
                      <a:endParaRPr lang="de-A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50.3</a:t>
                      </a:r>
                      <a:endParaRPr lang="de-AT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ВСЬОГО </a:t>
                      </a:r>
                      <a:r>
                        <a:rPr lang="ru-RU" sz="1600" b="1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lang="ru-RU" sz="1600" b="1" i="1" dirty="0" err="1" smtClean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тижні</a:t>
                      </a:r>
                      <a:endParaRPr lang="de-AT" sz="1400" b="1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1600" b="1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810</a:t>
                      </a:r>
                      <a:endParaRPr lang="de-AT" sz="1600" b="1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784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spcAft>
                          <a:spcPts val="0"/>
                        </a:spcAft>
                      </a:pPr>
                      <a:r>
                        <a:rPr lang="de-DE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96.8%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19.3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i="1" dirty="0">
                          <a:solidFill>
                            <a:srgbClr val="E30613"/>
                          </a:solidFill>
                          <a:effectLst/>
                          <a:latin typeface="+mj-lt"/>
                        </a:rPr>
                        <a:t>72.5</a:t>
                      </a:r>
                      <a:endParaRPr lang="de-AT" sz="1600" i="1" dirty="0">
                        <a:solidFill>
                          <a:srgbClr val="E30613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AT" sz="1600" i="1" kern="1200" dirty="0">
                          <a:solidFill>
                            <a:srgbClr val="E3061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60.3</a:t>
                      </a:r>
                    </a:p>
                  </a:txBody>
                  <a:tcPr marL="23385" marR="23385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2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005" y="30672"/>
            <a:ext cx="8724901" cy="11430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Georgia" panose="02040502050405020303" pitchFamily="18" charset="0"/>
              </a:rPr>
              <a:t>Первинні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кінцеві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точки </a:t>
            </a:r>
            <a:r>
              <a:rPr lang="ru-RU" sz="2800" dirty="0" err="1" smtClean="0">
                <a:latin typeface="Georgia" panose="02040502050405020303" pitchFamily="18" charset="0"/>
              </a:rPr>
              <a:t>досліджень</a:t>
            </a:r>
            <a:endParaRPr lang="de-AT" sz="2800" dirty="0">
              <a:latin typeface="Georgia" panose="020405020504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9913" y="4633678"/>
            <a:ext cx="5864087" cy="1704975"/>
          </a:xfrm>
        </p:spPr>
        <p:txBody>
          <a:bodyPr>
            <a:norm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CIBIC+	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linical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nterview-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b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ased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mpression of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hange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plus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caregiver input</a:t>
            </a:r>
            <a:endParaRPr lang="de-AT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CGI	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linician’s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G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lobal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mpression of Change (Item 2 of CGI)</a:t>
            </a:r>
            <a:endParaRPr lang="de-AT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ADAS-cog+	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lzheimer’s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D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isease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ssessment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cale –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co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gnitive subpart –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modified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(14 items)</a:t>
            </a:r>
            <a:endParaRPr lang="de-AT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ADAS-cog	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lzheimer’s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D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isease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ssessment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cale –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c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ognitive subpart (11 items)</a:t>
            </a:r>
            <a:endParaRPr lang="de-AT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MMSE	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M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ini-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M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ental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tate 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xamination</a:t>
            </a:r>
            <a:endParaRPr lang="de-AT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ZVT	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Z</a:t>
            </a:r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ahlen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-</a:t>
            </a:r>
            <a:r>
              <a:rPr lang="en-GB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V</a:t>
            </a:r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erbindungs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-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T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est (</a:t>
            </a:r>
            <a:r>
              <a: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Trail-Making Test)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endParaRPr lang="de-AT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45028" y="1077355"/>
            <a:ext cx="7704856" cy="3105636"/>
            <a:chOff x="755576" y="1620088"/>
            <a:chExt cx="7704856" cy="3105636"/>
          </a:xfrm>
        </p:grpSpPr>
        <p:graphicFrame>
          <p:nvGraphicFramePr>
            <p:cNvPr id="8" name="Inhaltsplatzhalt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46757151"/>
                </p:ext>
              </p:extLst>
            </p:nvPr>
          </p:nvGraphicFramePr>
          <p:xfrm>
            <a:off x="755576" y="2252097"/>
            <a:ext cx="7704856" cy="1764000"/>
          </p:xfrm>
          <a:graphic>
            <a:graphicData uri="http://schemas.openxmlformats.org/drawingml/2006/table">
              <a:tbl>
                <a:tblPr firstRow="1" firstCol="1" bandRow="1">
                  <a:tableStyleId>{9D7B26C5-4107-4FEC-AEDC-1716B250A1EF}</a:tableStyleId>
                </a:tblPr>
                <a:tblGrid>
                  <a:gridCol w="148766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3619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3619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36199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036199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036199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036199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252000">
                  <a:tc>
                    <a:txBody>
                      <a:bodyPr/>
                      <a:lstStyle/>
                      <a:p>
                        <a:pPr algn="l">
                          <a:spcBef>
                            <a:spcPts val="300"/>
                          </a:spcBef>
                          <a:spcAft>
                            <a:spcPts val="300"/>
                          </a:spcAft>
                        </a:pPr>
                        <a:r>
                          <a:rPr lang="ru-RU" sz="1400" dirty="0" err="1" smtClean="0">
                            <a:effectLst/>
                          </a:rPr>
                          <a:t>Дослідження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300"/>
                          </a:spcBef>
                          <a:spcAft>
                            <a:spcPts val="30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CIBIC+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300"/>
                          </a:spcBef>
                          <a:spcAft>
                            <a:spcPts val="30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CGI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300"/>
                          </a:spcBef>
                          <a:spcAft>
                            <a:spcPts val="30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ADAS-cog+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300"/>
                          </a:spcBef>
                          <a:spcAft>
                            <a:spcPts val="30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ADAS-cog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300"/>
                          </a:spcBef>
                          <a:spcAft>
                            <a:spcPts val="30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MMSE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300"/>
                          </a:spcBef>
                          <a:spcAft>
                            <a:spcPts val="30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ZVT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52000">
                  <a:tc>
                    <a:txBody>
                      <a:bodyPr/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Alvarez (2006)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 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52000">
                  <a:tc>
                    <a:txBody>
                      <a:bodyPr/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Panisset (2002)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 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52000">
                  <a:tc>
                    <a:txBody>
                      <a:bodyPr/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Ruether (2001)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52000">
                  <a:tc>
                    <a:txBody>
                      <a:bodyPr/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Bae (2000)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 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52000">
                  <a:tc>
                    <a:txBody>
                      <a:bodyPr/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Xiao (2000)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 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 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52000">
                  <a:tc>
                    <a:txBody>
                      <a:bodyPr/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Ruether (1994)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>
                            <a:effectLst/>
                          </a:rPr>
                          <a:t> </a:t>
                        </a:r>
                        <a:endParaRPr lang="de-AT" sz="120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 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400" dirty="0">
                            <a:effectLst/>
                          </a:rPr>
                          <a:t>X</a:t>
                        </a:r>
                        <a:endParaRPr lang="de-AT" sz="1200" dirty="0">
                          <a:effectLst/>
                          <a:latin typeface="Times New Roman"/>
                          <a:ea typeface="Times New Roman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sp>
          <p:nvSpPr>
            <p:cNvPr id="9" name="Rechteck 8"/>
            <p:cNvSpPr/>
            <p:nvPr/>
          </p:nvSpPr>
          <p:spPr>
            <a:xfrm>
              <a:off x="2411760" y="2143889"/>
              <a:ext cx="1728192" cy="2016224"/>
            </a:xfrm>
            <a:prstGeom prst="rect">
              <a:avLst/>
            </a:prstGeom>
            <a:noFill/>
            <a:ln>
              <a:solidFill>
                <a:srgbClr val="006F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339752" y="4202504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6FB7"/>
                  </a:solidFill>
                  <a:latin typeface="+mj-lt"/>
                </a:rPr>
                <a:t>Глобальна </a:t>
              </a:r>
              <a:r>
                <a:rPr lang="ru-RU" sz="1400" b="1" dirty="0" err="1" smtClean="0">
                  <a:solidFill>
                    <a:srgbClr val="006FB7"/>
                  </a:solidFill>
                  <a:latin typeface="+mj-lt"/>
                </a:rPr>
                <a:t>клінічна</a:t>
              </a:r>
              <a:r>
                <a:rPr lang="ru-RU" sz="1400" b="1" dirty="0" smtClean="0">
                  <a:solidFill>
                    <a:srgbClr val="006FB7"/>
                  </a:solidFill>
                  <a:latin typeface="+mj-lt"/>
                </a:rPr>
                <a:t> </a:t>
              </a:r>
              <a:r>
                <a:rPr lang="ru-RU" sz="1400" b="1" dirty="0" err="1" smtClean="0">
                  <a:solidFill>
                    <a:srgbClr val="006FB7"/>
                  </a:solidFill>
                  <a:latin typeface="+mj-lt"/>
                </a:rPr>
                <a:t>зміна</a:t>
              </a:r>
              <a:endParaRPr lang="de-AT" sz="1400" b="1" dirty="0">
                <a:solidFill>
                  <a:srgbClr val="006FB7"/>
                </a:solidFill>
                <a:latin typeface="+mj-lt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292352" y="2143889"/>
              <a:ext cx="4024064" cy="20162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427712" y="4201343"/>
              <a:ext cx="2389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err="1" smtClean="0">
                  <a:solidFill>
                    <a:srgbClr val="FF0000"/>
                  </a:solidFill>
                </a:rPr>
                <a:t>Когнітивна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FF0000"/>
                  </a:solidFill>
                </a:rPr>
                <a:t>функція</a:t>
              </a:r>
              <a:endParaRPr lang="de-A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267744" y="1999872"/>
              <a:ext cx="6192688" cy="129614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427984" y="1620088"/>
              <a:ext cx="1725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  <a:latin typeface="+mj-lt"/>
                </a:rPr>
                <a:t>Глобальна </a:t>
              </a:r>
              <a:r>
                <a:rPr lang="ru-RU" sz="1400" b="1" dirty="0" err="1" smtClean="0">
                  <a:solidFill>
                    <a:srgbClr val="00B050"/>
                  </a:solidFill>
                  <a:latin typeface="+mj-lt"/>
                </a:rPr>
                <a:t>користь</a:t>
              </a:r>
              <a:endParaRPr lang="de-AT" sz="1400" b="1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5" name="Прямокутник 4"/>
          <p:cNvSpPr/>
          <p:nvPr/>
        </p:nvSpPr>
        <p:spPr>
          <a:xfrm>
            <a:off x="845028" y="4273063"/>
            <a:ext cx="815228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Глобальна </a:t>
            </a:r>
            <a:r>
              <a:rPr lang="ru-RU" sz="1200" dirty="0" err="1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користь</a:t>
            </a:r>
            <a:r>
              <a:rPr lang="ru-RU" sz="1200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1200" b="1" dirty="0" err="1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це</a:t>
            </a:r>
            <a:r>
              <a:rPr lang="ru-RU" sz="1200" b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поєднання</a:t>
            </a:r>
            <a:r>
              <a:rPr lang="ru-RU" sz="1200" b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1200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6FB7"/>
                </a:solidFill>
                <a:ea typeface="Times New Roman" pitchFamily="18" charset="0"/>
                <a:cs typeface="Arial" pitchFamily="34" charset="0"/>
              </a:rPr>
              <a:t>глобальної</a:t>
            </a:r>
            <a:r>
              <a:rPr lang="ru-RU" sz="1200" b="1" dirty="0" smtClean="0">
                <a:solidFill>
                  <a:srgbClr val="006FB7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6FB7"/>
                </a:solidFill>
                <a:ea typeface="Times New Roman" pitchFamily="18" charset="0"/>
                <a:cs typeface="Arial" pitchFamily="34" charset="0"/>
              </a:rPr>
              <a:t>клінічної</a:t>
            </a:r>
            <a:r>
              <a:rPr lang="ru-RU" sz="1200" b="1" dirty="0" smtClean="0">
                <a:solidFill>
                  <a:srgbClr val="006FB7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6FB7"/>
                </a:solidFill>
                <a:ea typeface="Times New Roman" pitchFamily="18" charset="0"/>
                <a:cs typeface="Arial" pitchFamily="34" charset="0"/>
              </a:rPr>
              <a:t>зміни</a:t>
            </a:r>
            <a:r>
              <a:rPr lang="ru-RU" sz="1200" b="1" dirty="0" smtClean="0">
                <a:solidFill>
                  <a:srgbClr val="006FB7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і</a:t>
            </a:r>
            <a:r>
              <a:rPr lang="ru-RU" sz="1200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когнітивної</a:t>
            </a:r>
            <a:r>
              <a:rPr lang="ru-RU" sz="12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функції</a:t>
            </a:r>
            <a:endParaRPr lang="ru-RU" sz="12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en-GB" sz="12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0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Шкала </a:t>
            </a:r>
            <a:r>
              <a:rPr lang="en-US" sz="2800" dirty="0">
                <a:latin typeface="Georgia" panose="02040502050405020303" pitchFamily="18" charset="0"/>
              </a:rPr>
              <a:t>CIBIC+</a:t>
            </a:r>
            <a:r>
              <a:rPr lang="en-US" dirty="0">
                <a:solidFill>
                  <a:srgbClr val="006FB7"/>
                </a:solidFill>
                <a:latin typeface="+mj-lt"/>
              </a:rPr>
              <a:t/>
            </a:r>
            <a:br>
              <a:rPr lang="en-US" dirty="0">
                <a:solidFill>
                  <a:srgbClr val="006FB7"/>
                </a:solidFill>
                <a:latin typeface="+mj-lt"/>
              </a:rPr>
            </a:b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Враження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 </a:t>
            </a: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клініциста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 про </a:t>
            </a: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динаміку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, 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яке </a:t>
            </a: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базується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 </a:t>
            </a:r>
            <a:r>
              <a:rPr lang="ru-RU" sz="2200" b="0" dirty="0">
                <a:solidFill>
                  <a:srgbClr val="006FB7"/>
                </a:solidFill>
                <a:latin typeface="+mj-lt"/>
              </a:rPr>
              <a:t>на </a:t>
            </a: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інтерв</a:t>
            </a:r>
            <a:r>
              <a:rPr lang="en-US" sz="2200" b="0" dirty="0" smtClean="0">
                <a:solidFill>
                  <a:srgbClr val="006FB7"/>
                </a:solidFill>
                <a:latin typeface="+mj-lt"/>
              </a:rPr>
              <a:t>’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ю з </a:t>
            </a: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пацієнтом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 та  людьми, </a:t>
            </a: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що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 </a:t>
            </a:r>
            <a:r>
              <a:rPr lang="ru-RU" sz="2200" b="0" dirty="0" err="1" smtClean="0">
                <a:solidFill>
                  <a:srgbClr val="006FB7"/>
                </a:solidFill>
                <a:latin typeface="+mj-lt"/>
              </a:rPr>
              <a:t>доглядають</a:t>
            </a:r>
            <a:r>
              <a:rPr lang="ru-RU" sz="2200" b="0" dirty="0" smtClean="0">
                <a:solidFill>
                  <a:srgbClr val="006FB7"/>
                </a:solidFill>
                <a:latin typeface="+mj-lt"/>
              </a:rPr>
              <a:t> </a:t>
            </a:r>
            <a:endParaRPr lang="de-AT" b="0" dirty="0">
              <a:solidFill>
                <a:srgbClr val="006FB7"/>
              </a:solidFill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9740" y="2171444"/>
            <a:ext cx="8134187" cy="272415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</a:pPr>
            <a:endParaRPr lang="en-US" sz="1400" dirty="0">
              <a:solidFill>
                <a:srgbClr val="4D4D4D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D4D4D"/>
                </a:solidFill>
                <a:latin typeface="+mj-lt"/>
              </a:rPr>
              <a:t>                                                                                  </a:t>
            </a:r>
            <a:r>
              <a:rPr lang="ru-RU" sz="1800" dirty="0" err="1" smtClean="0">
                <a:solidFill>
                  <a:srgbClr val="4D4D4D"/>
                </a:solidFill>
                <a:latin typeface="+mj-lt"/>
              </a:rPr>
              <a:t>Оцінка</a:t>
            </a:r>
            <a:r>
              <a:rPr lang="en-US" sz="1800" dirty="0">
                <a:solidFill>
                  <a:srgbClr val="4D4D4D"/>
                </a:solidFill>
                <a:latin typeface="+mj-lt"/>
              </a:rPr>
              <a:t>: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</a:rPr>
              <a:t>краще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4D4D4D"/>
                </a:solidFill>
              </a:rPr>
              <a:t>– </a:t>
            </a:r>
            <a:r>
              <a:rPr lang="en-US" sz="1800" b="1" dirty="0">
                <a:solidFill>
                  <a:srgbClr val="FF0000"/>
                </a:solidFill>
              </a:rPr>
              <a:t>7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ru-RU" sz="1400" b="1" dirty="0" err="1" smtClean="0">
                <a:solidFill>
                  <a:srgbClr val="FF0000"/>
                </a:solidFill>
              </a:rPr>
              <a:t>найгірше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D4D4D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4D4D4D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16200000">
            <a:off x="4615144" y="4494943"/>
            <a:ext cx="2162281" cy="312027"/>
          </a:xfrm>
          <a:prstGeom prst="rect">
            <a:avLst/>
          </a:prstGeom>
          <a:gradFill>
            <a:gsLst>
              <a:gs pos="50000">
                <a:schemeClr val="bg1">
                  <a:lumMod val="67000"/>
                  <a:alpha val="0"/>
                </a:schemeClr>
              </a:gs>
              <a:gs pos="0">
                <a:srgbClr val="FF6161"/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20441" y="3533519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D4D4D"/>
                </a:solidFill>
              </a:rPr>
              <a:t>1: </a:t>
            </a:r>
            <a:r>
              <a:rPr lang="ru-RU" dirty="0" err="1" smtClean="0">
                <a:solidFill>
                  <a:srgbClr val="4D4D4D"/>
                </a:solidFill>
              </a:rPr>
              <a:t>Значне</a:t>
            </a:r>
            <a:r>
              <a:rPr lang="ru-RU" dirty="0" smtClean="0">
                <a:solidFill>
                  <a:srgbClr val="4D4D4D"/>
                </a:solidFill>
              </a:rPr>
              <a:t> </a:t>
            </a:r>
            <a:r>
              <a:rPr lang="ru-RU" dirty="0" err="1" smtClean="0">
                <a:solidFill>
                  <a:srgbClr val="4D4D4D"/>
                </a:solidFill>
              </a:rPr>
              <a:t>покращення</a:t>
            </a:r>
            <a:endParaRPr lang="en-US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D4D4D"/>
                </a:solidFill>
              </a:rPr>
              <a:t>2: </a:t>
            </a:r>
            <a:r>
              <a:rPr lang="ru-RU" dirty="0" err="1" smtClean="0">
                <a:solidFill>
                  <a:srgbClr val="4D4D4D"/>
                </a:solidFill>
              </a:rPr>
              <a:t>Покращення</a:t>
            </a:r>
            <a:endParaRPr lang="en-US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</a:rPr>
              <a:t>3: </a:t>
            </a:r>
            <a:r>
              <a:rPr lang="ru-RU" dirty="0" err="1" smtClean="0">
                <a:solidFill>
                  <a:srgbClr val="4D4D4D"/>
                </a:solidFill>
              </a:rPr>
              <a:t>Мінімальне</a:t>
            </a:r>
            <a:r>
              <a:rPr lang="ru-RU" dirty="0" smtClean="0">
                <a:solidFill>
                  <a:srgbClr val="4D4D4D"/>
                </a:solidFill>
              </a:rPr>
              <a:t> </a:t>
            </a:r>
            <a:r>
              <a:rPr lang="ru-RU" dirty="0" err="1" smtClean="0">
                <a:solidFill>
                  <a:srgbClr val="4D4D4D"/>
                </a:solidFill>
              </a:rPr>
              <a:t>покращення</a:t>
            </a:r>
            <a:endParaRPr lang="en-US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</a:rPr>
              <a:t>4: </a:t>
            </a:r>
            <a:r>
              <a:rPr lang="ru-RU" dirty="0">
                <a:solidFill>
                  <a:srgbClr val="4D4D4D"/>
                </a:solidFill>
              </a:rPr>
              <a:t>Без </a:t>
            </a:r>
            <a:r>
              <a:rPr lang="ru-RU" dirty="0" err="1" smtClean="0">
                <a:solidFill>
                  <a:srgbClr val="4D4D4D"/>
                </a:solidFill>
              </a:rPr>
              <a:t>змін</a:t>
            </a:r>
            <a:endParaRPr lang="en-US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</a:rPr>
              <a:t>5: </a:t>
            </a:r>
            <a:r>
              <a:rPr lang="ru-RU" dirty="0" err="1" smtClean="0">
                <a:solidFill>
                  <a:srgbClr val="4D4D4D"/>
                </a:solidFill>
              </a:rPr>
              <a:t>Незначне</a:t>
            </a:r>
            <a:r>
              <a:rPr lang="ru-RU" dirty="0" smtClean="0">
                <a:solidFill>
                  <a:srgbClr val="4D4D4D"/>
                </a:solidFill>
              </a:rPr>
              <a:t> </a:t>
            </a:r>
            <a:r>
              <a:rPr lang="ru-RU" dirty="0" err="1" smtClean="0">
                <a:solidFill>
                  <a:srgbClr val="4D4D4D"/>
                </a:solidFill>
              </a:rPr>
              <a:t>погіршення</a:t>
            </a:r>
            <a:endParaRPr lang="en-US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</a:rPr>
              <a:t>6: </a:t>
            </a:r>
            <a:r>
              <a:rPr lang="ru-RU" dirty="0" err="1" smtClean="0">
                <a:solidFill>
                  <a:srgbClr val="4D4D4D"/>
                </a:solidFill>
              </a:rPr>
              <a:t>Погіршення</a:t>
            </a:r>
            <a:endParaRPr lang="en-US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</a:rPr>
              <a:t>7: </a:t>
            </a:r>
            <a:r>
              <a:rPr lang="ru-RU" dirty="0" err="1" smtClean="0">
                <a:solidFill>
                  <a:srgbClr val="4D4D4D"/>
                </a:solidFill>
              </a:rPr>
              <a:t>Значне</a:t>
            </a:r>
            <a:r>
              <a:rPr lang="ru-RU" dirty="0" smtClean="0">
                <a:solidFill>
                  <a:srgbClr val="4D4D4D"/>
                </a:solidFill>
              </a:rPr>
              <a:t> </a:t>
            </a:r>
            <a:r>
              <a:rPr lang="ru-RU" dirty="0" err="1" smtClean="0">
                <a:solidFill>
                  <a:srgbClr val="4D4D4D"/>
                </a:solidFill>
              </a:rPr>
              <a:t>погіршення</a:t>
            </a:r>
            <a:endParaRPr lang="en-US" dirty="0">
              <a:solidFill>
                <a:srgbClr val="4D4D4D"/>
              </a:solidFill>
            </a:endParaRPr>
          </a:p>
          <a:p>
            <a:endParaRPr lang="de-AT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8" y="1564429"/>
            <a:ext cx="4062962" cy="42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4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905" y="450520"/>
            <a:ext cx="8134187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Шкала </a:t>
            </a:r>
            <a:r>
              <a:rPr lang="de-DE" sz="2800" dirty="0">
                <a:latin typeface="Georgia" panose="02040502050405020303" pitchFamily="18" charset="0"/>
              </a:rPr>
              <a:t>CGI </a:t>
            </a:r>
            <a:r>
              <a:rPr lang="en-US" sz="2200" b="0" dirty="0">
                <a:solidFill>
                  <a:srgbClr val="FF0000"/>
                </a:solidFill>
                <a:latin typeface="+mj-lt"/>
              </a:rPr>
              <a:t>(Clinical Global Impression)</a:t>
            </a:r>
            <a:r>
              <a:rPr lang="ru-RU" sz="2200" b="0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2200" b="0" dirty="0">
                <a:solidFill>
                  <a:srgbClr val="FF0000"/>
                </a:solidFill>
                <a:latin typeface="+mj-lt"/>
              </a:rPr>
            </a:br>
            <a:r>
              <a:rPr lang="ru-RU" sz="2200" b="0" dirty="0">
                <a:solidFill>
                  <a:srgbClr val="FF0000"/>
                </a:solidFill>
                <a:latin typeface="+mj-lt"/>
              </a:rPr>
              <a:t/>
            </a:r>
            <a:br>
              <a:rPr lang="ru-RU" sz="2200" b="0" dirty="0">
                <a:solidFill>
                  <a:srgbClr val="FF0000"/>
                </a:solidFill>
                <a:latin typeface="+mj-lt"/>
              </a:rPr>
            </a:br>
            <a:r>
              <a:rPr lang="ru-RU" sz="2200" b="0" dirty="0" err="1" smtClean="0">
                <a:solidFill>
                  <a:srgbClr val="006FB7"/>
                </a:solidFill>
              </a:rPr>
              <a:t>Враження</a:t>
            </a:r>
            <a:r>
              <a:rPr lang="ru-RU" sz="2200" b="0" dirty="0" smtClean="0">
                <a:solidFill>
                  <a:srgbClr val="006FB7"/>
                </a:solidFill>
              </a:rPr>
              <a:t> </a:t>
            </a:r>
            <a:r>
              <a:rPr lang="ru-RU" sz="2200" b="0" dirty="0" err="1" smtClean="0">
                <a:solidFill>
                  <a:srgbClr val="006FB7"/>
                </a:solidFill>
              </a:rPr>
              <a:t>клініциста</a:t>
            </a:r>
            <a:r>
              <a:rPr lang="ru-RU" sz="2200" b="0" dirty="0" smtClean="0">
                <a:solidFill>
                  <a:srgbClr val="006FB7"/>
                </a:solidFill>
              </a:rPr>
              <a:t> про </a:t>
            </a:r>
            <a:r>
              <a:rPr lang="ru-RU" sz="2200" b="0" dirty="0" err="1" smtClean="0">
                <a:solidFill>
                  <a:srgbClr val="006FB7"/>
                </a:solidFill>
              </a:rPr>
              <a:t>динаміку</a:t>
            </a:r>
            <a:endParaRPr lang="de-AT" sz="22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905" y="1942336"/>
            <a:ext cx="8134187" cy="2590776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4D4D4D"/>
                </a:solidFill>
                <a:latin typeface="+mn-lt"/>
              </a:rPr>
              <a:t>Висновок</a:t>
            </a:r>
            <a:r>
              <a:rPr lang="ru-RU" sz="1800" dirty="0" smtClean="0">
                <a:solidFill>
                  <a:srgbClr val="4D4D4D"/>
                </a:solidFill>
                <a:latin typeface="+mn-lt"/>
              </a:rPr>
              <a:t> про </a:t>
            </a:r>
            <a:r>
              <a:rPr lang="ru-RU" sz="1800" dirty="0" err="1" smtClean="0">
                <a:solidFill>
                  <a:srgbClr val="4D4D4D"/>
                </a:solidFill>
                <a:latin typeface="+mn-lt"/>
              </a:rPr>
              <a:t>важкість</a:t>
            </a:r>
            <a:r>
              <a:rPr lang="ru-RU" sz="1800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4D4D4D"/>
                </a:solidFill>
                <a:latin typeface="+mn-lt"/>
              </a:rPr>
              <a:t>захворювання</a:t>
            </a:r>
            <a:r>
              <a:rPr lang="ru-RU" sz="1800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4D4D4D"/>
                </a:solidFill>
                <a:latin typeface="+mn-lt"/>
              </a:rPr>
              <a:t>та</a:t>
            </a:r>
            <a:r>
              <a:rPr lang="ru-RU" sz="1800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4D4D4D"/>
                </a:solidFill>
                <a:latin typeface="+mn-lt"/>
              </a:rPr>
              <a:t>вираженість</a:t>
            </a:r>
            <a:r>
              <a:rPr lang="ru-RU" sz="1800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4D4D4D"/>
                </a:solidFill>
                <a:latin typeface="+mn-lt"/>
              </a:rPr>
              <a:t>йо</a:t>
            </a:r>
            <a:r>
              <a:rPr lang="ru-RU" sz="1800" dirty="0" err="1" smtClean="0">
                <a:solidFill>
                  <a:srgbClr val="4D4D4D"/>
                </a:solidFill>
                <a:latin typeface="+mn-lt"/>
              </a:rPr>
              <a:t>го</a:t>
            </a:r>
            <a:r>
              <a:rPr lang="ru-RU" sz="1800" dirty="0" smtClean="0">
                <a:solidFill>
                  <a:srgbClr val="4D4D4D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4D4D4D"/>
                </a:solidFill>
                <a:latin typeface="+mn-lt"/>
              </a:rPr>
              <a:t>динаміки</a:t>
            </a:r>
            <a:endParaRPr lang="en-US" sz="1800" dirty="0">
              <a:solidFill>
                <a:srgbClr val="4D4D4D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1438275" algn="l"/>
              </a:tabLst>
            </a:pPr>
            <a:r>
              <a:rPr lang="en-US" sz="1800" dirty="0">
                <a:solidFill>
                  <a:srgbClr val="4D4D4D"/>
                </a:solidFill>
                <a:latin typeface="+mn-lt"/>
              </a:rPr>
              <a:t/>
            </a:r>
            <a:br>
              <a:rPr lang="en-US" sz="1800" dirty="0">
                <a:solidFill>
                  <a:srgbClr val="4D4D4D"/>
                </a:solidFill>
                <a:latin typeface="+mn-lt"/>
              </a:rPr>
            </a:br>
            <a:r>
              <a:rPr lang="en-US" sz="1800" dirty="0">
                <a:solidFill>
                  <a:srgbClr val="4D4D4D"/>
                </a:solidFill>
                <a:latin typeface="+mn-lt"/>
              </a:rPr>
              <a:t>	</a:t>
            </a:r>
          </a:p>
        </p:txBody>
      </p:sp>
      <p:sp>
        <p:nvSpPr>
          <p:cNvPr id="11" name="Rechteck 10"/>
          <p:cNvSpPr/>
          <p:nvPr/>
        </p:nvSpPr>
        <p:spPr>
          <a:xfrm rot="16200000">
            <a:off x="4031626" y="4308980"/>
            <a:ext cx="2117036" cy="313265"/>
          </a:xfrm>
          <a:prstGeom prst="rect">
            <a:avLst/>
          </a:prstGeom>
          <a:gradFill>
            <a:gsLst>
              <a:gs pos="50000">
                <a:schemeClr val="bg1">
                  <a:lumMod val="67000"/>
                  <a:alpha val="0"/>
                </a:schemeClr>
              </a:gs>
              <a:gs pos="0">
                <a:srgbClr val="FF6161"/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5" name="Textfeld 11"/>
          <p:cNvSpPr txBox="1"/>
          <p:nvPr/>
        </p:nvSpPr>
        <p:spPr>
          <a:xfrm>
            <a:off x="5457034" y="3319878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D4D4D"/>
                </a:solidFill>
                <a:cs typeface="Myriad Pro" pitchFamily="34" charset="0"/>
              </a:rPr>
              <a:t>1: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Значне</a:t>
            </a:r>
            <a:r>
              <a:rPr lang="ru-RU" dirty="0" smtClean="0">
                <a:solidFill>
                  <a:srgbClr val="4D4D4D"/>
                </a:solidFill>
                <a:cs typeface="Myriad Pro" pitchFamily="34" charset="0"/>
              </a:rPr>
              <a:t>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покращ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ення</a:t>
            </a:r>
            <a:endParaRPr lang="en-US" dirty="0">
              <a:solidFill>
                <a:srgbClr val="4D4D4D"/>
              </a:solidFill>
              <a:cs typeface="Myriad Pro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D4D4D"/>
                </a:solidFill>
                <a:cs typeface="Myriad Pro" pitchFamily="34" charset="0"/>
              </a:rPr>
              <a:t>2: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Покращення</a:t>
            </a:r>
            <a:endParaRPr lang="en-US" dirty="0">
              <a:solidFill>
                <a:srgbClr val="4D4D4D"/>
              </a:solidFill>
              <a:cs typeface="Myriad Pro" pitchFamily="34" charset="0"/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  <a:cs typeface="Myriad Pro" pitchFamily="34" charset="0"/>
              </a:rPr>
              <a:t>3: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Мінімальне</a:t>
            </a:r>
            <a:r>
              <a:rPr lang="ru-RU" dirty="0" smtClean="0">
                <a:solidFill>
                  <a:srgbClr val="4D4D4D"/>
                </a:solidFill>
                <a:cs typeface="Myriad Pro" pitchFamily="34" charset="0"/>
              </a:rPr>
              <a:t>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покращ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ення</a:t>
            </a:r>
            <a:endParaRPr lang="en-US" dirty="0">
              <a:solidFill>
                <a:srgbClr val="4D4D4D"/>
              </a:solidFill>
              <a:cs typeface="Myriad Pro" pitchFamily="34" charset="0"/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  <a:cs typeface="Myriad Pro" pitchFamily="34" charset="0"/>
              </a:rPr>
              <a:t>4: </a:t>
            </a:r>
            <a:r>
              <a:rPr lang="ru-RU" dirty="0">
                <a:solidFill>
                  <a:srgbClr val="4D4D4D"/>
                </a:solidFill>
                <a:cs typeface="Myriad Pro" pitchFamily="34" charset="0"/>
              </a:rPr>
              <a:t>Без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змін</a:t>
            </a:r>
            <a:endParaRPr lang="en-US" dirty="0">
              <a:solidFill>
                <a:srgbClr val="4D4D4D"/>
              </a:solidFill>
              <a:cs typeface="Myriad Pro" pitchFamily="34" charset="0"/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  <a:cs typeface="Myriad Pro" pitchFamily="34" charset="0"/>
              </a:rPr>
              <a:t>5: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Незначне</a:t>
            </a:r>
            <a:r>
              <a:rPr lang="ru-RU" dirty="0" smtClean="0">
                <a:solidFill>
                  <a:srgbClr val="4D4D4D"/>
                </a:solidFill>
                <a:cs typeface="Myriad Pro" pitchFamily="34" charset="0"/>
              </a:rPr>
              <a:t>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погір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шення</a:t>
            </a:r>
            <a:endParaRPr lang="en-US" dirty="0">
              <a:solidFill>
                <a:srgbClr val="4D4D4D"/>
              </a:solidFill>
              <a:cs typeface="Myriad Pro" pitchFamily="34" charset="0"/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  <a:cs typeface="Myriad Pro" pitchFamily="34" charset="0"/>
              </a:rPr>
              <a:t>6: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Погір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шення</a:t>
            </a:r>
            <a:endParaRPr lang="en-US" dirty="0">
              <a:solidFill>
                <a:srgbClr val="4D4D4D"/>
              </a:solidFill>
              <a:cs typeface="Myriad Pro" pitchFamily="34" charset="0"/>
            </a:endParaRPr>
          </a:p>
          <a:p>
            <a:pPr>
              <a:spcBef>
                <a:spcPts val="0"/>
              </a:spcBef>
              <a:tabLst>
                <a:tab pos="5467350" algn="l"/>
              </a:tabLst>
            </a:pPr>
            <a:r>
              <a:rPr lang="en-US" dirty="0">
                <a:solidFill>
                  <a:srgbClr val="4D4D4D"/>
                </a:solidFill>
                <a:cs typeface="Myriad Pro" pitchFamily="34" charset="0"/>
              </a:rPr>
              <a:t>7: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Значне</a:t>
            </a:r>
            <a:r>
              <a:rPr lang="ru-RU" dirty="0" smtClean="0">
                <a:solidFill>
                  <a:srgbClr val="4D4D4D"/>
                </a:solidFill>
                <a:cs typeface="Myriad Pro" pitchFamily="34" charset="0"/>
              </a:rPr>
              <a:t> 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погір</a:t>
            </a:r>
            <a:r>
              <a:rPr lang="ru-RU" dirty="0" err="1" smtClean="0">
                <a:solidFill>
                  <a:srgbClr val="4D4D4D"/>
                </a:solidFill>
                <a:cs typeface="Myriad Pro" pitchFamily="34" charset="0"/>
              </a:rPr>
              <a:t>шення</a:t>
            </a:r>
            <a:endParaRPr lang="en-US" dirty="0">
              <a:solidFill>
                <a:srgbClr val="4D4D4D"/>
              </a:solidFill>
              <a:cs typeface="Myriad Pro" pitchFamily="34" charset="0"/>
            </a:endParaRPr>
          </a:p>
          <a:p>
            <a:endParaRPr lang="de-AT" dirty="0"/>
          </a:p>
        </p:txBody>
      </p:sp>
      <p:sp>
        <p:nvSpPr>
          <p:cNvPr id="4" name="Прямокутник 3"/>
          <p:cNvSpPr/>
          <p:nvPr/>
        </p:nvSpPr>
        <p:spPr>
          <a:xfrm>
            <a:off x="2547469" y="2858213"/>
            <a:ext cx="4213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4D4D4D"/>
                </a:solidFill>
              </a:rPr>
              <a:t>Оцінка</a:t>
            </a:r>
            <a:r>
              <a:rPr lang="en-US" sz="2400" dirty="0">
                <a:solidFill>
                  <a:srgbClr val="4D4D4D"/>
                </a:solidFill>
              </a:rPr>
              <a:t>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краще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4D4D4D"/>
                </a:solidFill>
              </a:rPr>
              <a:t>– </a:t>
            </a:r>
            <a:r>
              <a:rPr lang="en-US" sz="2400" b="1" dirty="0">
                <a:solidFill>
                  <a:srgbClr val="FF0000"/>
                </a:solidFill>
              </a:rPr>
              <a:t>7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найгірше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5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B19895192744E9AD6D4B5DE643DF1" ma:contentTypeVersion="0" ma:contentTypeDescription="Create a new document." ma:contentTypeScope="" ma:versionID="22b891916f1274fe105ca153f365d6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82FC03-8849-49E0-88A2-60B0F3CA8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B677E-6322-4B8E-A8C6-A862488C915C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23B7714-B42F-4B7C-8456-1F9A11C5C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1386</Words>
  <Application>Microsoft Office PowerPoint</Application>
  <PresentationFormat>Екран (4:3)</PresentationFormat>
  <Paragraphs>374</Paragraphs>
  <Slides>21</Slides>
  <Notes>8</Notes>
  <HiddenSlides>2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Georgia</vt:lpstr>
      <vt:lpstr>ＭＳ Ｐゴシック</vt:lpstr>
      <vt:lpstr>Myriad Pro</vt:lpstr>
      <vt:lpstr>Times New Roman</vt:lpstr>
      <vt:lpstr>Office-Design</vt:lpstr>
      <vt:lpstr>Церебролізин® в лікуванні легкого і середнього ступеня важкості хвороби Альцгеймера:  Метааналіз рандомізованих контрольованих клінічних досліджень</vt:lpstr>
      <vt:lpstr>Рівні доказовості</vt:lpstr>
      <vt:lpstr>Метааналіз рандомізованих досліджень </vt:lpstr>
      <vt:lpstr>Типи деменції</vt:lpstr>
      <vt:lpstr>Відбір досліджень для метааналізу</vt:lpstr>
      <vt:lpstr>Характеристика досліджень</vt:lpstr>
      <vt:lpstr>Первинні кінцеві точки досліджень</vt:lpstr>
      <vt:lpstr>Шкала CIBIC+ Враження клініциста про динаміку, яке базується на інтерв’ю з пацієнтом та  людьми, що доглядають </vt:lpstr>
      <vt:lpstr>Шкала CGI (Clinical Global Impression)  Враження клініциста про динаміку</vt:lpstr>
      <vt:lpstr>Шкала ADAS-cog /ADAS-cog+</vt:lpstr>
      <vt:lpstr>Шкала MMSE (Mini-Mental State Examination)</vt:lpstr>
      <vt:lpstr>Тест ZVT (Zahlen-Verbindungs-Test)  </vt:lpstr>
      <vt:lpstr>Оцінка когнітивної функції через 4 тиж</vt:lpstr>
      <vt:lpstr>Загальне клінічне покращення через 4 тиж</vt:lpstr>
      <vt:lpstr>Оцінка глобальної користі через 4 тиж</vt:lpstr>
      <vt:lpstr>Оцінка когнітивної функції через 6 міс </vt:lpstr>
      <vt:lpstr>Загальне клінічне покращення через 6 міс</vt:lpstr>
      <vt:lpstr>Оцінка глобальної користі через 6 міс</vt:lpstr>
      <vt:lpstr>Висновки</vt:lpstr>
      <vt:lpstr>Anatomy of a forest plot</vt:lpstr>
      <vt:lpstr>Glossary</vt:lpstr>
    </vt:vector>
  </TitlesOfParts>
  <Company>Denken hilft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Müllner</dc:creator>
  <cp:lastModifiedBy>Kulechko, Vira</cp:lastModifiedBy>
  <cp:revision>268</cp:revision>
  <cp:lastPrinted>2017-05-03T13:09:28Z</cp:lastPrinted>
  <dcterms:created xsi:type="dcterms:W3CDTF">2011-04-22T07:21:11Z</dcterms:created>
  <dcterms:modified xsi:type="dcterms:W3CDTF">2017-05-31T19:15:52Z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0x010100E4CB19895192744E9AD6D4B5DE643DF1</vt:lpwstr>
  </property>
</Properties>
</file>