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8" r:id="rId2"/>
    <p:sldId id="496" r:id="rId3"/>
    <p:sldId id="527" r:id="rId4"/>
    <p:sldId id="528" r:id="rId5"/>
    <p:sldId id="492" r:id="rId6"/>
    <p:sldId id="476" r:id="rId7"/>
    <p:sldId id="498" r:id="rId8"/>
    <p:sldId id="609" r:id="rId9"/>
    <p:sldId id="610" r:id="rId10"/>
    <p:sldId id="611" r:id="rId11"/>
    <p:sldId id="612" r:id="rId12"/>
    <p:sldId id="613" r:id="rId13"/>
    <p:sldId id="614" r:id="rId14"/>
    <p:sldId id="615" r:id="rId15"/>
    <p:sldId id="616" r:id="rId16"/>
    <p:sldId id="617" r:id="rId17"/>
    <p:sldId id="618" r:id="rId18"/>
    <p:sldId id="619" r:id="rId19"/>
    <p:sldId id="620" r:id="rId20"/>
    <p:sldId id="621" r:id="rId21"/>
    <p:sldId id="622" r:id="rId22"/>
    <p:sldId id="623" r:id="rId23"/>
    <p:sldId id="624" r:id="rId24"/>
    <p:sldId id="625" r:id="rId25"/>
    <p:sldId id="626" r:id="rId26"/>
    <p:sldId id="627" r:id="rId27"/>
    <p:sldId id="628" r:id="rId28"/>
    <p:sldId id="629" r:id="rId29"/>
    <p:sldId id="630" r:id="rId30"/>
    <p:sldId id="631" r:id="rId31"/>
    <p:sldId id="632" r:id="rId32"/>
    <p:sldId id="633" r:id="rId33"/>
    <p:sldId id="634" r:id="rId34"/>
    <p:sldId id="635" r:id="rId35"/>
    <p:sldId id="636" r:id="rId36"/>
    <p:sldId id="637" r:id="rId37"/>
    <p:sldId id="638" r:id="rId38"/>
    <p:sldId id="639" r:id="rId39"/>
  </p:sldIdLst>
  <p:sldSz cx="12192000" cy="6858000"/>
  <p:notesSz cx="9926638" cy="679767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00A75C"/>
    <a:srgbClr val="12964E"/>
    <a:srgbClr val="85BD5F"/>
    <a:srgbClr val="008649"/>
    <a:srgbClr val="A9D18E"/>
    <a:srgbClr val="00C86E"/>
    <a:srgbClr val="8A5DA4"/>
    <a:srgbClr val="0085CD"/>
    <a:srgbClr val="868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6168" autoAdjust="0"/>
  </p:normalViewPr>
  <p:slideViewPr>
    <p:cSldViewPr snapToGrid="0" snapToObjects="1">
      <p:cViewPr varScale="1">
        <p:scale>
          <a:sx n="72" d="100"/>
          <a:sy n="72" d="100"/>
        </p:scale>
        <p:origin x="66" y="8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4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00A75C"/>
            </a:solidFill>
          </c:spPr>
          <c:dPt>
            <c:idx val="0"/>
            <c:bubble3D val="0"/>
            <c:spPr>
              <a:solidFill>
                <a:srgbClr val="00A7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38-4356-BFA3-251202720A18}"/>
              </c:ext>
            </c:extLst>
          </c:dPt>
          <c:dPt>
            <c:idx val="1"/>
            <c:bubble3D val="0"/>
            <c:spPr>
              <a:solidFill>
                <a:srgbClr val="00A7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38-4356-BFA3-251202720A18}"/>
              </c:ext>
            </c:extLst>
          </c:dPt>
          <c:dPt>
            <c:idx val="2"/>
            <c:bubble3D val="0"/>
            <c:spPr>
              <a:solidFill>
                <a:srgbClr val="00A7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38-4356-BFA3-251202720A18}"/>
              </c:ext>
            </c:extLst>
          </c:dPt>
          <c:dPt>
            <c:idx val="3"/>
            <c:bubble3D val="0"/>
            <c:spPr>
              <a:solidFill>
                <a:srgbClr val="00A7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38-4356-BFA3-251202720A18}"/>
              </c:ext>
            </c:extLst>
          </c:dPt>
          <c:dPt>
            <c:idx val="4"/>
            <c:bubble3D val="0"/>
            <c:spPr>
              <a:solidFill>
                <a:srgbClr val="00A75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38-4356-BFA3-251202720A18}"/>
              </c:ext>
            </c:extLst>
          </c:dPt>
          <c:dLbls>
            <c:dLbl>
              <c:idx val="0"/>
              <c:layout>
                <c:manualLayout>
                  <c:x val="-0.18535390645887384"/>
                  <c:y val="0.25123886779746879"/>
                </c:manualLayout>
              </c:layout>
              <c:tx>
                <c:rich>
                  <a:bodyPr/>
                  <a:lstStyle/>
                  <a:p>
                    <a:r>
                      <a:rPr lang="uk-UA" dirty="0"/>
                      <a:t>Повсякденна активність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36355856708714"/>
                      <c:h val="0.155433503334641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138-4356-BFA3-251202720A18}"/>
                </c:ext>
              </c:extLst>
            </c:dLbl>
            <c:dLbl>
              <c:idx val="1"/>
              <c:layout>
                <c:manualLayout>
                  <c:x val="-0.17083014746818051"/>
                  <c:y val="-0.23466500576601948"/>
                </c:manualLayout>
              </c:layout>
              <c:tx>
                <c:rich>
                  <a:bodyPr/>
                  <a:lstStyle/>
                  <a:p>
                    <a:r>
                      <a:rPr lang="uk-UA" dirty="0"/>
                      <a:t>Основні життєві функції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38-4356-BFA3-251202720A18}"/>
                </c:ext>
              </c:extLst>
            </c:dLbl>
            <c:dLbl>
              <c:idx val="2"/>
              <c:layout>
                <c:manualLayout>
                  <c:x val="0.1867642495475127"/>
                  <c:y val="-0.21303012143097649"/>
                </c:manualLayout>
              </c:layout>
              <c:tx>
                <c:rich>
                  <a:bodyPr/>
                  <a:lstStyle/>
                  <a:p>
                    <a:r>
                      <a:rPr lang="uk-UA" sz="1500" b="1" dirty="0">
                        <a:solidFill>
                          <a:schemeClr val="bg1"/>
                        </a:solidFill>
                      </a:rPr>
                      <a:t>Поведінкові та психіатричні симптоми</a:t>
                    </a:r>
                    <a:endParaRPr lang="uk-UA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37483307987362"/>
                      <c:h val="0.299097685366810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138-4356-BFA3-251202720A18}"/>
                </c:ext>
              </c:extLst>
            </c:dLbl>
            <c:dLbl>
              <c:idx val="3"/>
              <c:layout>
                <c:manualLayout>
                  <c:x val="0.19070734047697191"/>
                  <c:y val="0.249285036898830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15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uk-UA" sz="1500" b="1" dirty="0">
                        <a:solidFill>
                          <a:schemeClr val="bg1"/>
                        </a:solidFill>
                      </a:rPr>
                      <a:t>Когнітивні порушення</a:t>
                    </a:r>
                    <a:endParaRPr lang="uk-UA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15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38-4356-BFA3-251202720A18}"/>
                </c:ext>
              </c:extLst>
            </c:dLbl>
            <c:dLbl>
              <c:idx val="4"/>
              <c:layout>
                <c:manualLayout>
                  <c:x val="3.007613327808794E-2"/>
                  <c:y val="7.8567825464522956E-2"/>
                </c:manualLayout>
              </c:layout>
              <c:tx>
                <c:rich>
                  <a:bodyPr/>
                  <a:lstStyle/>
                  <a:p>
                    <a:fld id="{4A7C9C00-E964-4D20-A24E-E7E4E091AB97}" type="CATEGORYNAME">
                      <a:rPr lang="en-US" smtClean="0"/>
                      <a:pPr/>
                      <a:t>[ІМ’Я КАТЕГОРІЇ]</a:t>
                    </a:fld>
                    <a:endParaRPr lang="uk-UA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40407876170583E-2"/>
                      <c:h val="6.241661044165703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138-4356-BFA3-251202720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Activities of daily living</c:v>
                </c:pt>
                <c:pt idx="1">
                  <c:v>Global Functions</c:v>
                </c:pt>
                <c:pt idx="2">
                  <c:v>Behaviour &amp; psychiatric sympoms</c:v>
                </c:pt>
                <c:pt idx="3">
                  <c:v>Cognitive Impairment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38-4356-BFA3-251202720A1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Spalte2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6E8-4751-A6D3-3C309500C196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6E8-4751-A6D3-3C309500C1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6E8-4751-A6D3-3C309500C196}"/>
              </c:ext>
            </c:extLst>
          </c:dPt>
          <c:dPt>
            <c:idx val="3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6E8-4751-A6D3-3C309500C196}"/>
              </c:ext>
            </c:extLst>
          </c:dPt>
          <c:dPt>
            <c:idx val="4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6E8-4751-A6D3-3C309500C1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Activities of daily living</c:v>
                </c:pt>
                <c:pt idx="1">
                  <c:v>Global Functions</c:v>
                </c:pt>
                <c:pt idx="2">
                  <c:v>Behaviour &amp; psychiatric sympoms</c:v>
                </c:pt>
                <c:pt idx="3">
                  <c:v>Cognitive Impairment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B-E138-4356-BFA3-251202720A1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B78-4DF0-9CF0-563212E78BD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78-4DF0-9CF0-563212E78BD8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B78-4DF0-9CF0-563212E78BD8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78-4DF0-9CF0-563212E78BD8}"/>
              </c:ext>
            </c:extLst>
          </c:dPt>
          <c:dPt>
            <c:idx val="4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78-4DF0-9CF0-563212E78BD8}"/>
              </c:ext>
            </c:extLst>
          </c:dPt>
          <c:dLbls>
            <c:dLbl>
              <c:idx val="0"/>
              <c:layout>
                <c:manualLayout>
                  <c:x val="-0.10729118155655044"/>
                  <c:y val="0.19713167690056885"/>
                </c:manualLayout>
              </c:layout>
              <c:tx>
                <c:rich>
                  <a:bodyPr/>
                  <a:lstStyle/>
                  <a:p>
                    <a:fld id="{810018C0-D175-4086-AC2B-F7098BB6AEEB}" type="CATEGORYNAME">
                      <a:rPr lang="en-US" smtClean="0"/>
                      <a:pPr/>
                      <a:t>[ІМ’Я КАТЕГОРІЇ]</a:t>
                    </a:fld>
                    <a:endParaRPr lang="uk-UA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B78-4DF0-9CF0-563212E78BD8}"/>
                </c:ext>
              </c:extLst>
            </c:dLbl>
            <c:dLbl>
              <c:idx val="1"/>
              <c:layout>
                <c:manualLayout>
                  <c:x val="-0.15636385317320528"/>
                  <c:y val="-9.1749880418372107E-2"/>
                </c:manualLayout>
              </c:layout>
              <c:tx>
                <c:rich>
                  <a:bodyPr/>
                  <a:lstStyle/>
                  <a:p>
                    <a:fld id="{7613135D-AADB-4E08-AFD1-EEB12E349435}" type="CATEGORYNAME">
                      <a:rPr lang="en-US" smtClean="0"/>
                      <a:pPr/>
                      <a:t>[ІМ’Я КАТЕГОРІЇ]</a:t>
                    </a:fld>
                    <a:endParaRPr lang="uk-UA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78-4DF0-9CF0-563212E78BD8}"/>
                </c:ext>
              </c:extLst>
            </c:dLbl>
            <c:dLbl>
              <c:idx val="2"/>
              <c:layout>
                <c:manualLayout>
                  <c:x val="-1.9106576222494578E-3"/>
                  <c:y val="-0.146470355441782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A84140-65A0-43AA-B097-5E31E2A2C8F7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[ІМ’Я КАТЕГОРІЇ]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B78-4DF0-9CF0-563212E78BD8}"/>
                </c:ext>
              </c:extLst>
            </c:dLbl>
            <c:dLbl>
              <c:idx val="3"/>
              <c:layout>
                <c:manualLayout>
                  <c:x val="0.14183403997825567"/>
                  <c:y val="-0.102421469537456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CBC1053-A785-4B9B-AD54-18C87312D1D8}" type="CATEGORYNAM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[ІМ’Я КАТЕГОРІЇ]</a:t>
                    </a:fld>
                    <a:endParaRPr lang="uk-U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B78-4DF0-9CF0-563212E78BD8}"/>
                </c:ext>
              </c:extLst>
            </c:dLbl>
            <c:dLbl>
              <c:idx val="4"/>
              <c:layout>
                <c:manualLayout>
                  <c:x val="0.10240772637795276"/>
                  <c:y val="0.19973491635488955"/>
                </c:manualLayout>
              </c:layout>
              <c:tx>
                <c:rich>
                  <a:bodyPr/>
                  <a:lstStyle/>
                  <a:p>
                    <a:fld id="{4A7C9C00-E964-4D20-A24E-E7E4E091AB97}" type="CATEGORYNAME">
                      <a:rPr lang="en-US" smtClean="0"/>
                      <a:pPr/>
                      <a:t>[ІМ’Я КАТЕГОРІЇ]</a:t>
                    </a:fld>
                    <a:endParaRPr lang="uk-UA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78-4DF0-9CF0-563212E78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vascular dementia</c:v>
                </c:pt>
                <c:pt idx="1">
                  <c:v>Alzheimers Disease</c:v>
                </c:pt>
                <c:pt idx="2">
                  <c:v>mixed dementia</c:v>
                </c:pt>
                <c:pt idx="3">
                  <c:v>Taupathies</c:v>
                </c:pt>
                <c:pt idx="4">
                  <c:v>other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8-4DF0-9CF0-563212E78BD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A4DF3-F70E-400C-8B7F-AE52F80F7EB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6590AAA-F81E-4E3C-A2F3-E62887E65B86}">
      <dgm:prSet phldrT="[Text]" custT="1"/>
      <dgm:spPr>
        <a:solidFill>
          <a:srgbClr val="00A75C"/>
        </a:solidFill>
      </dgm:spPr>
      <dgm:t>
        <a:bodyPr/>
        <a:lstStyle/>
        <a:p>
          <a:r>
            <a:rPr lang="uk-UA" sz="2000" b="1" dirty="0" err="1"/>
            <a:t>Нейрокогнитивні</a:t>
          </a:r>
          <a:r>
            <a:rPr lang="uk-UA" sz="2000" b="1" dirty="0"/>
            <a:t> порушення</a:t>
          </a:r>
          <a:endParaRPr lang="de-DE" sz="2000" dirty="0"/>
        </a:p>
      </dgm:t>
    </dgm:pt>
    <dgm:pt modelId="{CFAD5AD2-D2DD-459F-BEC5-96DA79B99BC6}" type="parTrans" cxnId="{90A2963E-B083-4AEC-B21D-B45D9BB0B7FB}">
      <dgm:prSet/>
      <dgm:spPr/>
      <dgm:t>
        <a:bodyPr/>
        <a:lstStyle/>
        <a:p>
          <a:endParaRPr lang="de-DE"/>
        </a:p>
      </dgm:t>
    </dgm:pt>
    <dgm:pt modelId="{B9212292-8A96-48E7-91AB-2ED0491FADD5}" type="sibTrans" cxnId="{90A2963E-B083-4AEC-B21D-B45D9BB0B7FB}">
      <dgm:prSet/>
      <dgm:spPr/>
      <dgm:t>
        <a:bodyPr/>
        <a:lstStyle/>
        <a:p>
          <a:endParaRPr lang="de-DE"/>
        </a:p>
      </dgm:t>
    </dgm:pt>
    <dgm:pt modelId="{18AE8DFE-CC40-4291-93CB-7312A73BEE4E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sz="1400" dirty="0"/>
            <a:t>Діабет</a:t>
          </a:r>
          <a:endParaRPr lang="de-DE" sz="1400" dirty="0"/>
        </a:p>
      </dgm:t>
    </dgm:pt>
    <dgm:pt modelId="{715E6817-9E7F-4FED-8DCA-4F6F6AA1EE52}" type="parTrans" cxnId="{1BB52D65-B29D-4E67-A88E-5C78FBDC698B}">
      <dgm:prSet/>
      <dgm:spPr>
        <a:ln>
          <a:solidFill>
            <a:srgbClr val="00A75C"/>
          </a:solidFill>
        </a:ln>
      </dgm:spPr>
      <dgm:t>
        <a:bodyPr/>
        <a:lstStyle/>
        <a:p>
          <a:endParaRPr lang="de-DE"/>
        </a:p>
      </dgm:t>
    </dgm:pt>
    <dgm:pt modelId="{6491D1F4-DE10-4042-9BD9-E70309CCF156}" type="sibTrans" cxnId="{1BB52D65-B29D-4E67-A88E-5C78FBDC698B}">
      <dgm:prSet/>
      <dgm:spPr/>
      <dgm:t>
        <a:bodyPr/>
        <a:lstStyle/>
        <a:p>
          <a:endParaRPr lang="de-DE"/>
        </a:p>
      </dgm:t>
    </dgm:pt>
    <dgm:pt modelId="{9CC32D00-27DB-4258-BF3D-581E43CE7E8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sz="1400" dirty="0"/>
            <a:t>Ожиріння</a:t>
          </a:r>
          <a:endParaRPr lang="de-DE" sz="1400" dirty="0"/>
        </a:p>
      </dgm:t>
    </dgm:pt>
    <dgm:pt modelId="{C91CBC4E-5137-4CB0-BDD5-F2D371249703}" type="parTrans" cxnId="{888AF1C2-B0B2-42AB-A894-CD492B326EC9}">
      <dgm:prSet/>
      <dgm:spPr>
        <a:ln>
          <a:solidFill>
            <a:srgbClr val="00A75C"/>
          </a:solidFill>
        </a:ln>
      </dgm:spPr>
      <dgm:t>
        <a:bodyPr/>
        <a:lstStyle/>
        <a:p>
          <a:endParaRPr lang="de-DE"/>
        </a:p>
      </dgm:t>
    </dgm:pt>
    <dgm:pt modelId="{D47938FB-5840-4901-BA6A-2B8F82E46167}" type="sibTrans" cxnId="{888AF1C2-B0B2-42AB-A894-CD492B326EC9}">
      <dgm:prSet/>
      <dgm:spPr/>
      <dgm:t>
        <a:bodyPr/>
        <a:lstStyle/>
        <a:p>
          <a:endParaRPr lang="de-DE"/>
        </a:p>
      </dgm:t>
    </dgm:pt>
    <dgm:pt modelId="{C9FE3138-4186-4481-BC61-8731BCBAE0D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sz="1400" dirty="0"/>
            <a:t>Високий АТ- СС захворювання</a:t>
          </a:r>
          <a:endParaRPr lang="de-DE" sz="1400" dirty="0"/>
        </a:p>
      </dgm:t>
    </dgm:pt>
    <dgm:pt modelId="{16EF95E0-EFFB-491A-AB7C-CFDD278F37E3}" type="parTrans" cxnId="{AAC9E2A9-7DED-4FF6-8EC1-BB6B72A7C74D}">
      <dgm:prSet/>
      <dgm:spPr>
        <a:ln>
          <a:solidFill>
            <a:srgbClr val="00A75C"/>
          </a:solidFill>
        </a:ln>
      </dgm:spPr>
      <dgm:t>
        <a:bodyPr/>
        <a:lstStyle/>
        <a:p>
          <a:endParaRPr lang="de-DE"/>
        </a:p>
      </dgm:t>
    </dgm:pt>
    <dgm:pt modelId="{A2FC27F7-53CB-4CCE-BE9E-6A59BD06E057}" type="sibTrans" cxnId="{AAC9E2A9-7DED-4FF6-8EC1-BB6B72A7C74D}">
      <dgm:prSet/>
      <dgm:spPr/>
      <dgm:t>
        <a:bodyPr/>
        <a:lstStyle/>
        <a:p>
          <a:endParaRPr lang="de-DE"/>
        </a:p>
      </dgm:t>
    </dgm:pt>
    <dgm:pt modelId="{368027B7-29F6-41A2-B8EA-18248FFD5044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sz="1400" dirty="0"/>
            <a:t>Недостатня фізична активність</a:t>
          </a:r>
          <a:endParaRPr lang="de-DE" sz="1400" dirty="0"/>
        </a:p>
      </dgm:t>
    </dgm:pt>
    <dgm:pt modelId="{C6BCFC95-CF0C-4FD7-9A98-6BD9E8CF53A4}" type="parTrans" cxnId="{17C40612-1FAB-4935-9D83-E3F9B0F59880}">
      <dgm:prSet/>
      <dgm:spPr>
        <a:ln>
          <a:solidFill>
            <a:srgbClr val="00A75C"/>
          </a:solidFill>
        </a:ln>
      </dgm:spPr>
      <dgm:t>
        <a:bodyPr/>
        <a:lstStyle/>
        <a:p>
          <a:endParaRPr lang="de-DE"/>
        </a:p>
      </dgm:t>
    </dgm:pt>
    <dgm:pt modelId="{7D0E50D6-0C27-4D69-8341-365F32947A2C}" type="sibTrans" cxnId="{17C40612-1FAB-4935-9D83-E3F9B0F59880}">
      <dgm:prSet/>
      <dgm:spPr/>
      <dgm:t>
        <a:bodyPr/>
        <a:lstStyle/>
        <a:p>
          <a:endParaRPr lang="de-DE"/>
        </a:p>
      </dgm:t>
    </dgm:pt>
    <dgm:pt modelId="{319E0FE1-E90D-47E1-A42D-94D179B6D9F8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sz="1400" dirty="0"/>
            <a:t>Незбалансована дієта з великою к-стю насичених жирів</a:t>
          </a:r>
          <a:endParaRPr lang="de-DE" sz="1400" dirty="0"/>
        </a:p>
      </dgm:t>
    </dgm:pt>
    <dgm:pt modelId="{AE05A144-5CAB-4DDE-9781-D325BD04A40E}" type="parTrans" cxnId="{EF206EDF-1126-442A-960D-240DDEEA3175}">
      <dgm:prSet/>
      <dgm:spPr>
        <a:ln>
          <a:solidFill>
            <a:srgbClr val="00A75C"/>
          </a:solidFill>
        </a:ln>
      </dgm:spPr>
      <dgm:t>
        <a:bodyPr/>
        <a:lstStyle/>
        <a:p>
          <a:endParaRPr lang="de-DE"/>
        </a:p>
      </dgm:t>
    </dgm:pt>
    <dgm:pt modelId="{A860FD1F-70D2-4CCA-B62B-E8818B927CDA}" type="sibTrans" cxnId="{EF206EDF-1126-442A-960D-240DDEEA3175}">
      <dgm:prSet/>
      <dgm:spPr/>
      <dgm:t>
        <a:bodyPr/>
        <a:lstStyle/>
        <a:p>
          <a:endParaRPr lang="de-DE"/>
        </a:p>
      </dgm:t>
    </dgm:pt>
    <dgm:pt modelId="{5BA0AF54-59B0-4F78-8230-F3127531F1BD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sz="1400" dirty="0"/>
            <a:t>Паління</a:t>
          </a:r>
          <a:endParaRPr lang="de-DE" sz="1400" dirty="0"/>
        </a:p>
      </dgm:t>
    </dgm:pt>
    <dgm:pt modelId="{3660BC67-EBBA-416B-9E9C-FDFB6972A5AB}" type="parTrans" cxnId="{B43CAAF3-B96F-4B95-BD8A-4B11DC5255AD}">
      <dgm:prSet/>
      <dgm:spPr>
        <a:ln>
          <a:solidFill>
            <a:srgbClr val="00A75C"/>
          </a:solidFill>
        </a:ln>
      </dgm:spPr>
      <dgm:t>
        <a:bodyPr/>
        <a:lstStyle/>
        <a:p>
          <a:endParaRPr lang="de-DE"/>
        </a:p>
      </dgm:t>
    </dgm:pt>
    <dgm:pt modelId="{88B92C07-4ED5-43BD-9AFB-83569A2C012C}" type="sibTrans" cxnId="{B43CAAF3-B96F-4B95-BD8A-4B11DC5255AD}">
      <dgm:prSet/>
      <dgm:spPr/>
      <dgm:t>
        <a:bodyPr/>
        <a:lstStyle/>
        <a:p>
          <a:endParaRPr lang="de-DE"/>
        </a:p>
      </dgm:t>
    </dgm:pt>
    <dgm:pt modelId="{F13EAD2E-5570-4189-A277-D80054455F35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sz="1400" dirty="0"/>
            <a:t>Тривале зловживання алкоголем і </a:t>
          </a:r>
          <a:r>
            <a:rPr lang="uk-UA" sz="1400" dirty="0" err="1"/>
            <a:t>т.д</a:t>
          </a:r>
          <a:r>
            <a:rPr lang="en-US" sz="1400" dirty="0"/>
            <a:t>.</a:t>
          </a:r>
          <a:endParaRPr lang="de-DE" sz="1400" dirty="0"/>
        </a:p>
      </dgm:t>
    </dgm:pt>
    <dgm:pt modelId="{04F8DAD5-D5E5-4099-A83E-61E65372C3CD}" type="parTrans" cxnId="{157D305A-CD4E-409A-B706-160B79CDF212}">
      <dgm:prSet/>
      <dgm:spPr>
        <a:ln>
          <a:solidFill>
            <a:srgbClr val="00A75C"/>
          </a:solidFill>
        </a:ln>
      </dgm:spPr>
      <dgm:t>
        <a:bodyPr/>
        <a:lstStyle/>
        <a:p>
          <a:endParaRPr lang="de-DE"/>
        </a:p>
      </dgm:t>
    </dgm:pt>
    <dgm:pt modelId="{3037A574-5BBC-495C-86E7-E32A39D808BB}" type="sibTrans" cxnId="{157D305A-CD4E-409A-B706-160B79CDF212}">
      <dgm:prSet/>
      <dgm:spPr/>
      <dgm:t>
        <a:bodyPr/>
        <a:lstStyle/>
        <a:p>
          <a:endParaRPr lang="de-DE"/>
        </a:p>
      </dgm:t>
    </dgm:pt>
    <dgm:pt modelId="{E493CAFD-BACD-4D1D-9A3A-9B506E6B6DF0}" type="pres">
      <dgm:prSet presAssocID="{DB5A4DF3-F70E-400C-8B7F-AE52F80F7EB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CA9CADA-27C1-4B52-A331-9F7D52B33FF9}" type="pres">
      <dgm:prSet presAssocID="{46590AAA-F81E-4E3C-A2F3-E62887E65B86}" presName="singleCycle" presStyleCnt="0"/>
      <dgm:spPr/>
    </dgm:pt>
    <dgm:pt modelId="{231FFC2D-3983-450B-B27B-CA107D0A3BF7}" type="pres">
      <dgm:prSet presAssocID="{46590AAA-F81E-4E3C-A2F3-E62887E65B86}" presName="singleCenter" presStyleLbl="node1" presStyleIdx="0" presStyleCnt="8" custScaleX="161663" custScaleY="62008">
        <dgm:presLayoutVars>
          <dgm:chMax val="7"/>
          <dgm:chPref val="7"/>
        </dgm:presLayoutVars>
      </dgm:prSet>
      <dgm:spPr/>
    </dgm:pt>
    <dgm:pt modelId="{23CC9B18-1425-415C-9D02-003E1F1EF8FF}" type="pres">
      <dgm:prSet presAssocID="{715E6817-9E7F-4FED-8DCA-4F6F6AA1EE52}" presName="Name56" presStyleLbl="parChTrans1D2" presStyleIdx="0" presStyleCnt="7"/>
      <dgm:spPr/>
    </dgm:pt>
    <dgm:pt modelId="{EE301F73-CE25-4230-BB26-38386CD3BE5C}" type="pres">
      <dgm:prSet presAssocID="{18AE8DFE-CC40-4291-93CB-7312A73BEE4E}" presName="text0" presStyleLbl="node1" presStyleIdx="1" presStyleCnt="8" custScaleX="146519" custScaleY="60834">
        <dgm:presLayoutVars>
          <dgm:bulletEnabled val="1"/>
        </dgm:presLayoutVars>
      </dgm:prSet>
      <dgm:spPr/>
    </dgm:pt>
    <dgm:pt modelId="{56315561-4E10-4D44-8944-FAD95F66D585}" type="pres">
      <dgm:prSet presAssocID="{C91CBC4E-5137-4CB0-BDD5-F2D371249703}" presName="Name56" presStyleLbl="parChTrans1D2" presStyleIdx="1" presStyleCnt="7"/>
      <dgm:spPr/>
    </dgm:pt>
    <dgm:pt modelId="{DB4B649C-7C8D-4C99-B2DB-46837B83E0B8}" type="pres">
      <dgm:prSet presAssocID="{9CC32D00-27DB-4258-BF3D-581E43CE7E84}" presName="text0" presStyleLbl="node1" presStyleIdx="2" presStyleCnt="8" custScaleX="146519" custScaleY="60834">
        <dgm:presLayoutVars>
          <dgm:bulletEnabled val="1"/>
        </dgm:presLayoutVars>
      </dgm:prSet>
      <dgm:spPr/>
    </dgm:pt>
    <dgm:pt modelId="{9E4099B4-FD56-44E1-9D95-936DCA92F52A}" type="pres">
      <dgm:prSet presAssocID="{16EF95E0-EFFB-491A-AB7C-CFDD278F37E3}" presName="Name56" presStyleLbl="parChTrans1D2" presStyleIdx="2" presStyleCnt="7"/>
      <dgm:spPr/>
    </dgm:pt>
    <dgm:pt modelId="{A5833A0B-3CD5-45BF-8A11-47E20DB0DE74}" type="pres">
      <dgm:prSet presAssocID="{C9FE3138-4186-4481-BC61-8731BCBAE0DC}" presName="text0" presStyleLbl="node1" presStyleIdx="3" presStyleCnt="8" custScaleX="146519" custScaleY="60834" custRadScaleRad="122545" custRadScaleInc="29096">
        <dgm:presLayoutVars>
          <dgm:bulletEnabled val="1"/>
        </dgm:presLayoutVars>
      </dgm:prSet>
      <dgm:spPr/>
    </dgm:pt>
    <dgm:pt modelId="{A38CA5A6-51E9-4542-8DB6-660657423356}" type="pres">
      <dgm:prSet presAssocID="{C6BCFC95-CF0C-4FD7-9A98-6BD9E8CF53A4}" presName="Name56" presStyleLbl="parChTrans1D2" presStyleIdx="3" presStyleCnt="7"/>
      <dgm:spPr/>
    </dgm:pt>
    <dgm:pt modelId="{38EC225A-62B2-4432-82B2-A853A45EB188}" type="pres">
      <dgm:prSet presAssocID="{368027B7-29F6-41A2-B8EA-18248FFD5044}" presName="text0" presStyleLbl="node1" presStyleIdx="4" presStyleCnt="8" custScaleX="146519" custScaleY="60834">
        <dgm:presLayoutVars>
          <dgm:bulletEnabled val="1"/>
        </dgm:presLayoutVars>
      </dgm:prSet>
      <dgm:spPr/>
    </dgm:pt>
    <dgm:pt modelId="{6FCDD6FE-5E17-4E49-B0C5-B9AD43B4A4FE}" type="pres">
      <dgm:prSet presAssocID="{AE05A144-5CAB-4DDE-9781-D325BD04A40E}" presName="Name56" presStyleLbl="parChTrans1D2" presStyleIdx="4" presStyleCnt="7"/>
      <dgm:spPr/>
    </dgm:pt>
    <dgm:pt modelId="{D6518A07-B491-4B55-AE59-602049E377B9}" type="pres">
      <dgm:prSet presAssocID="{319E0FE1-E90D-47E1-A42D-94D179B6D9F8}" presName="text0" presStyleLbl="node1" presStyleIdx="5" presStyleCnt="8" custScaleX="146519" custScaleY="75845">
        <dgm:presLayoutVars>
          <dgm:bulletEnabled val="1"/>
        </dgm:presLayoutVars>
      </dgm:prSet>
      <dgm:spPr/>
    </dgm:pt>
    <dgm:pt modelId="{3010EC8D-C89C-476C-A25B-8B92909106F7}" type="pres">
      <dgm:prSet presAssocID="{3660BC67-EBBA-416B-9E9C-FDFB6972A5AB}" presName="Name56" presStyleLbl="parChTrans1D2" presStyleIdx="5" presStyleCnt="7"/>
      <dgm:spPr/>
    </dgm:pt>
    <dgm:pt modelId="{95209F8E-A2B3-48E0-ACA2-E3B80DE4CD16}" type="pres">
      <dgm:prSet presAssocID="{5BA0AF54-59B0-4F78-8230-F3127531F1BD}" presName="text0" presStyleLbl="node1" presStyleIdx="6" presStyleCnt="8" custScaleX="146519" custScaleY="60834" custRadScaleRad="121478" custRadScaleInc="-29822">
        <dgm:presLayoutVars>
          <dgm:bulletEnabled val="1"/>
        </dgm:presLayoutVars>
      </dgm:prSet>
      <dgm:spPr/>
    </dgm:pt>
    <dgm:pt modelId="{09651110-E1F9-47F2-9FBA-9DC9F716EF59}" type="pres">
      <dgm:prSet presAssocID="{04F8DAD5-D5E5-4099-A83E-61E65372C3CD}" presName="Name56" presStyleLbl="parChTrans1D2" presStyleIdx="6" presStyleCnt="7"/>
      <dgm:spPr/>
    </dgm:pt>
    <dgm:pt modelId="{4EECBEEB-E1F7-43DD-87DA-FA3717401331}" type="pres">
      <dgm:prSet presAssocID="{F13EAD2E-5570-4189-A277-D80054455F35}" presName="text0" presStyleLbl="node1" presStyleIdx="7" presStyleCnt="8" custScaleX="146519" custScaleY="60834">
        <dgm:presLayoutVars>
          <dgm:bulletEnabled val="1"/>
        </dgm:presLayoutVars>
      </dgm:prSet>
      <dgm:spPr/>
    </dgm:pt>
  </dgm:ptLst>
  <dgm:cxnLst>
    <dgm:cxn modelId="{414AD90E-2626-4FA1-81D9-C04DD5D240D1}" type="presOf" srcId="{AE05A144-5CAB-4DDE-9781-D325BD04A40E}" destId="{6FCDD6FE-5E17-4E49-B0C5-B9AD43B4A4FE}" srcOrd="0" destOrd="0" presId="urn:microsoft.com/office/officeart/2008/layout/RadialCluster"/>
    <dgm:cxn modelId="{17C40612-1FAB-4935-9D83-E3F9B0F59880}" srcId="{46590AAA-F81E-4E3C-A2F3-E62887E65B86}" destId="{368027B7-29F6-41A2-B8EA-18248FFD5044}" srcOrd="3" destOrd="0" parTransId="{C6BCFC95-CF0C-4FD7-9A98-6BD9E8CF53A4}" sibTransId="{7D0E50D6-0C27-4D69-8341-365F32947A2C}"/>
    <dgm:cxn modelId="{9C9D3F2A-CEEB-4A3A-86C5-0ACAC10E886F}" type="presOf" srcId="{46590AAA-F81E-4E3C-A2F3-E62887E65B86}" destId="{231FFC2D-3983-450B-B27B-CA107D0A3BF7}" srcOrd="0" destOrd="0" presId="urn:microsoft.com/office/officeart/2008/layout/RadialCluster"/>
    <dgm:cxn modelId="{A3D58C30-22C3-4B86-A663-3413C2586F92}" type="presOf" srcId="{3660BC67-EBBA-416B-9E9C-FDFB6972A5AB}" destId="{3010EC8D-C89C-476C-A25B-8B92909106F7}" srcOrd="0" destOrd="0" presId="urn:microsoft.com/office/officeart/2008/layout/RadialCluster"/>
    <dgm:cxn modelId="{90A2963E-B083-4AEC-B21D-B45D9BB0B7FB}" srcId="{DB5A4DF3-F70E-400C-8B7F-AE52F80F7EB7}" destId="{46590AAA-F81E-4E3C-A2F3-E62887E65B86}" srcOrd="0" destOrd="0" parTransId="{CFAD5AD2-D2DD-459F-BEC5-96DA79B99BC6}" sibTransId="{B9212292-8A96-48E7-91AB-2ED0491FADD5}"/>
    <dgm:cxn modelId="{1BB52D65-B29D-4E67-A88E-5C78FBDC698B}" srcId="{46590AAA-F81E-4E3C-A2F3-E62887E65B86}" destId="{18AE8DFE-CC40-4291-93CB-7312A73BEE4E}" srcOrd="0" destOrd="0" parTransId="{715E6817-9E7F-4FED-8DCA-4F6F6AA1EE52}" sibTransId="{6491D1F4-DE10-4042-9BD9-E70309CCF156}"/>
    <dgm:cxn modelId="{459FA070-76C7-480C-8CD6-721F86D57457}" type="presOf" srcId="{F13EAD2E-5570-4189-A277-D80054455F35}" destId="{4EECBEEB-E1F7-43DD-87DA-FA3717401331}" srcOrd="0" destOrd="0" presId="urn:microsoft.com/office/officeart/2008/layout/RadialCluster"/>
    <dgm:cxn modelId="{160B4B73-E36D-46A1-A16A-FEBCCD49F09C}" type="presOf" srcId="{C9FE3138-4186-4481-BC61-8731BCBAE0DC}" destId="{A5833A0B-3CD5-45BF-8A11-47E20DB0DE74}" srcOrd="0" destOrd="0" presId="urn:microsoft.com/office/officeart/2008/layout/RadialCluster"/>
    <dgm:cxn modelId="{C68BDE75-C70B-4273-9948-1748B42AD348}" type="presOf" srcId="{319E0FE1-E90D-47E1-A42D-94D179B6D9F8}" destId="{D6518A07-B491-4B55-AE59-602049E377B9}" srcOrd="0" destOrd="0" presId="urn:microsoft.com/office/officeart/2008/layout/RadialCluster"/>
    <dgm:cxn modelId="{157D305A-CD4E-409A-B706-160B79CDF212}" srcId="{46590AAA-F81E-4E3C-A2F3-E62887E65B86}" destId="{F13EAD2E-5570-4189-A277-D80054455F35}" srcOrd="6" destOrd="0" parTransId="{04F8DAD5-D5E5-4099-A83E-61E65372C3CD}" sibTransId="{3037A574-5BBC-495C-86E7-E32A39D808BB}"/>
    <dgm:cxn modelId="{5B7C997C-779E-464D-9D22-8189148E1616}" type="presOf" srcId="{9CC32D00-27DB-4258-BF3D-581E43CE7E84}" destId="{DB4B649C-7C8D-4C99-B2DB-46837B83E0B8}" srcOrd="0" destOrd="0" presId="urn:microsoft.com/office/officeart/2008/layout/RadialCluster"/>
    <dgm:cxn modelId="{D7A5439A-2ED3-45DA-A1E0-256A74879CEE}" type="presOf" srcId="{C6BCFC95-CF0C-4FD7-9A98-6BD9E8CF53A4}" destId="{A38CA5A6-51E9-4542-8DB6-660657423356}" srcOrd="0" destOrd="0" presId="urn:microsoft.com/office/officeart/2008/layout/RadialCluster"/>
    <dgm:cxn modelId="{182BCC9C-C5A0-426C-B7DF-5691E40F2B61}" type="presOf" srcId="{368027B7-29F6-41A2-B8EA-18248FFD5044}" destId="{38EC225A-62B2-4432-82B2-A853A45EB188}" srcOrd="0" destOrd="0" presId="urn:microsoft.com/office/officeart/2008/layout/RadialCluster"/>
    <dgm:cxn modelId="{606438A1-AE4A-4E90-975D-3BB8F87583A0}" type="presOf" srcId="{715E6817-9E7F-4FED-8DCA-4F6F6AA1EE52}" destId="{23CC9B18-1425-415C-9D02-003E1F1EF8FF}" srcOrd="0" destOrd="0" presId="urn:microsoft.com/office/officeart/2008/layout/RadialCluster"/>
    <dgm:cxn modelId="{3EB187A1-2EA4-4292-8711-80E99F9D2750}" type="presOf" srcId="{DB5A4DF3-F70E-400C-8B7F-AE52F80F7EB7}" destId="{E493CAFD-BACD-4D1D-9A3A-9B506E6B6DF0}" srcOrd="0" destOrd="0" presId="urn:microsoft.com/office/officeart/2008/layout/RadialCluster"/>
    <dgm:cxn modelId="{B57ABCA6-3F44-4BC2-A6C7-94C4F395BEC0}" type="presOf" srcId="{04F8DAD5-D5E5-4099-A83E-61E65372C3CD}" destId="{09651110-E1F9-47F2-9FBA-9DC9F716EF59}" srcOrd="0" destOrd="0" presId="urn:microsoft.com/office/officeart/2008/layout/RadialCluster"/>
    <dgm:cxn modelId="{AAC9E2A9-7DED-4FF6-8EC1-BB6B72A7C74D}" srcId="{46590AAA-F81E-4E3C-A2F3-E62887E65B86}" destId="{C9FE3138-4186-4481-BC61-8731BCBAE0DC}" srcOrd="2" destOrd="0" parTransId="{16EF95E0-EFFB-491A-AB7C-CFDD278F37E3}" sibTransId="{A2FC27F7-53CB-4CCE-BE9E-6A59BD06E057}"/>
    <dgm:cxn modelId="{15ECA7BE-12F9-4DA4-9D77-8663C64C225F}" type="presOf" srcId="{18AE8DFE-CC40-4291-93CB-7312A73BEE4E}" destId="{EE301F73-CE25-4230-BB26-38386CD3BE5C}" srcOrd="0" destOrd="0" presId="urn:microsoft.com/office/officeart/2008/layout/RadialCluster"/>
    <dgm:cxn modelId="{888AF1C2-B0B2-42AB-A894-CD492B326EC9}" srcId="{46590AAA-F81E-4E3C-A2F3-E62887E65B86}" destId="{9CC32D00-27DB-4258-BF3D-581E43CE7E84}" srcOrd="1" destOrd="0" parTransId="{C91CBC4E-5137-4CB0-BDD5-F2D371249703}" sibTransId="{D47938FB-5840-4901-BA6A-2B8F82E46167}"/>
    <dgm:cxn modelId="{EF206EDF-1126-442A-960D-240DDEEA3175}" srcId="{46590AAA-F81E-4E3C-A2F3-E62887E65B86}" destId="{319E0FE1-E90D-47E1-A42D-94D179B6D9F8}" srcOrd="4" destOrd="0" parTransId="{AE05A144-5CAB-4DDE-9781-D325BD04A40E}" sibTransId="{A860FD1F-70D2-4CCA-B62B-E8818B927CDA}"/>
    <dgm:cxn modelId="{4EAE2AE3-735F-4261-A95B-45F3F4E6035E}" type="presOf" srcId="{16EF95E0-EFFB-491A-AB7C-CFDD278F37E3}" destId="{9E4099B4-FD56-44E1-9D95-936DCA92F52A}" srcOrd="0" destOrd="0" presId="urn:microsoft.com/office/officeart/2008/layout/RadialCluster"/>
    <dgm:cxn modelId="{50C966E7-429D-45A1-AF0D-F63176B3B902}" type="presOf" srcId="{C91CBC4E-5137-4CB0-BDD5-F2D371249703}" destId="{56315561-4E10-4D44-8944-FAD95F66D585}" srcOrd="0" destOrd="0" presId="urn:microsoft.com/office/officeart/2008/layout/RadialCluster"/>
    <dgm:cxn modelId="{CC9030EB-56E1-4474-BD6D-0FF312CCE523}" type="presOf" srcId="{5BA0AF54-59B0-4F78-8230-F3127531F1BD}" destId="{95209F8E-A2B3-48E0-ACA2-E3B80DE4CD16}" srcOrd="0" destOrd="0" presId="urn:microsoft.com/office/officeart/2008/layout/RadialCluster"/>
    <dgm:cxn modelId="{B43CAAF3-B96F-4B95-BD8A-4B11DC5255AD}" srcId="{46590AAA-F81E-4E3C-A2F3-E62887E65B86}" destId="{5BA0AF54-59B0-4F78-8230-F3127531F1BD}" srcOrd="5" destOrd="0" parTransId="{3660BC67-EBBA-416B-9E9C-FDFB6972A5AB}" sibTransId="{88B92C07-4ED5-43BD-9AFB-83569A2C012C}"/>
    <dgm:cxn modelId="{4377E42E-E501-41CD-B036-8375BAF234CD}" type="presParOf" srcId="{E493CAFD-BACD-4D1D-9A3A-9B506E6B6DF0}" destId="{2CA9CADA-27C1-4B52-A331-9F7D52B33FF9}" srcOrd="0" destOrd="0" presId="urn:microsoft.com/office/officeart/2008/layout/RadialCluster"/>
    <dgm:cxn modelId="{3752B313-3F9C-49AE-A317-AC782F104F1B}" type="presParOf" srcId="{2CA9CADA-27C1-4B52-A331-9F7D52B33FF9}" destId="{231FFC2D-3983-450B-B27B-CA107D0A3BF7}" srcOrd="0" destOrd="0" presId="urn:microsoft.com/office/officeart/2008/layout/RadialCluster"/>
    <dgm:cxn modelId="{95CA82B6-FBE4-4609-9153-4EC4C1E1C633}" type="presParOf" srcId="{2CA9CADA-27C1-4B52-A331-9F7D52B33FF9}" destId="{23CC9B18-1425-415C-9D02-003E1F1EF8FF}" srcOrd="1" destOrd="0" presId="urn:microsoft.com/office/officeart/2008/layout/RadialCluster"/>
    <dgm:cxn modelId="{DC4D4653-59BD-4BE7-AD08-B1CAAF237EC5}" type="presParOf" srcId="{2CA9CADA-27C1-4B52-A331-9F7D52B33FF9}" destId="{EE301F73-CE25-4230-BB26-38386CD3BE5C}" srcOrd="2" destOrd="0" presId="urn:microsoft.com/office/officeart/2008/layout/RadialCluster"/>
    <dgm:cxn modelId="{B97319B1-1AD3-4E7F-8F42-88B1B4FFFCCC}" type="presParOf" srcId="{2CA9CADA-27C1-4B52-A331-9F7D52B33FF9}" destId="{56315561-4E10-4D44-8944-FAD95F66D585}" srcOrd="3" destOrd="0" presId="urn:microsoft.com/office/officeart/2008/layout/RadialCluster"/>
    <dgm:cxn modelId="{106BEB3B-C723-48FC-8DB3-FB7E0C8A79B6}" type="presParOf" srcId="{2CA9CADA-27C1-4B52-A331-9F7D52B33FF9}" destId="{DB4B649C-7C8D-4C99-B2DB-46837B83E0B8}" srcOrd="4" destOrd="0" presId="urn:microsoft.com/office/officeart/2008/layout/RadialCluster"/>
    <dgm:cxn modelId="{685D78C7-7192-4816-8B5F-41ED4841A554}" type="presParOf" srcId="{2CA9CADA-27C1-4B52-A331-9F7D52B33FF9}" destId="{9E4099B4-FD56-44E1-9D95-936DCA92F52A}" srcOrd="5" destOrd="0" presId="urn:microsoft.com/office/officeart/2008/layout/RadialCluster"/>
    <dgm:cxn modelId="{C9F0D176-6557-4731-8D8F-5240C9C088CF}" type="presParOf" srcId="{2CA9CADA-27C1-4B52-A331-9F7D52B33FF9}" destId="{A5833A0B-3CD5-45BF-8A11-47E20DB0DE74}" srcOrd="6" destOrd="0" presId="urn:microsoft.com/office/officeart/2008/layout/RadialCluster"/>
    <dgm:cxn modelId="{880705B4-BC7D-46C3-BA23-FB11966D8AFD}" type="presParOf" srcId="{2CA9CADA-27C1-4B52-A331-9F7D52B33FF9}" destId="{A38CA5A6-51E9-4542-8DB6-660657423356}" srcOrd="7" destOrd="0" presId="urn:microsoft.com/office/officeart/2008/layout/RadialCluster"/>
    <dgm:cxn modelId="{6603A2EF-7B49-4BD7-A5DC-007CA1C20D9A}" type="presParOf" srcId="{2CA9CADA-27C1-4B52-A331-9F7D52B33FF9}" destId="{38EC225A-62B2-4432-82B2-A853A45EB188}" srcOrd="8" destOrd="0" presId="urn:microsoft.com/office/officeart/2008/layout/RadialCluster"/>
    <dgm:cxn modelId="{47C5256C-5951-49F8-9C76-6C0D5F959209}" type="presParOf" srcId="{2CA9CADA-27C1-4B52-A331-9F7D52B33FF9}" destId="{6FCDD6FE-5E17-4E49-B0C5-B9AD43B4A4FE}" srcOrd="9" destOrd="0" presId="urn:microsoft.com/office/officeart/2008/layout/RadialCluster"/>
    <dgm:cxn modelId="{3679DCD0-16F9-4DCA-872C-7BD44DC65D19}" type="presParOf" srcId="{2CA9CADA-27C1-4B52-A331-9F7D52B33FF9}" destId="{D6518A07-B491-4B55-AE59-602049E377B9}" srcOrd="10" destOrd="0" presId="urn:microsoft.com/office/officeart/2008/layout/RadialCluster"/>
    <dgm:cxn modelId="{2058D6D6-93D5-47C4-91CB-D02D6C3175E2}" type="presParOf" srcId="{2CA9CADA-27C1-4B52-A331-9F7D52B33FF9}" destId="{3010EC8D-C89C-476C-A25B-8B92909106F7}" srcOrd="11" destOrd="0" presId="urn:microsoft.com/office/officeart/2008/layout/RadialCluster"/>
    <dgm:cxn modelId="{6E3D19AB-EC5A-45A8-87CC-3AD14384681A}" type="presParOf" srcId="{2CA9CADA-27C1-4B52-A331-9F7D52B33FF9}" destId="{95209F8E-A2B3-48E0-ACA2-E3B80DE4CD16}" srcOrd="12" destOrd="0" presId="urn:microsoft.com/office/officeart/2008/layout/RadialCluster"/>
    <dgm:cxn modelId="{CA7713B1-5304-432F-AD00-66B9BE50C80D}" type="presParOf" srcId="{2CA9CADA-27C1-4B52-A331-9F7D52B33FF9}" destId="{09651110-E1F9-47F2-9FBA-9DC9F716EF59}" srcOrd="13" destOrd="0" presId="urn:microsoft.com/office/officeart/2008/layout/RadialCluster"/>
    <dgm:cxn modelId="{6C21686A-F61E-4BBF-8BA4-3E5191F576A1}" type="presParOf" srcId="{2CA9CADA-27C1-4B52-A331-9F7D52B33FF9}" destId="{4EECBEEB-E1F7-43DD-87DA-FA3717401331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E0A83-71C1-4D5E-B538-59CBF54FD74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4E2A5ED-5869-4FA4-BF95-E2256F843469}">
      <dgm:prSet phldrT="[Text]" phldr="1"/>
      <dgm:spPr/>
      <dgm:t>
        <a:bodyPr/>
        <a:lstStyle/>
        <a:p>
          <a:endParaRPr lang="en-US" noProof="0" dirty="0"/>
        </a:p>
      </dgm:t>
    </dgm:pt>
    <dgm:pt modelId="{2D685D4B-05AD-4C45-AF29-84313FB89F8F}" type="parTrans" cxnId="{C0EEA39B-5063-4AF9-B397-BADEA820954B}">
      <dgm:prSet/>
      <dgm:spPr/>
      <dgm:t>
        <a:bodyPr/>
        <a:lstStyle/>
        <a:p>
          <a:endParaRPr lang="de-DE"/>
        </a:p>
      </dgm:t>
    </dgm:pt>
    <dgm:pt modelId="{4DD77934-DA2D-4769-80E0-16E3DDF02F0A}" type="sibTrans" cxnId="{C0EEA39B-5063-4AF9-B397-BADEA820954B}">
      <dgm:prSet/>
      <dgm:spPr/>
      <dgm:t>
        <a:bodyPr/>
        <a:lstStyle/>
        <a:p>
          <a:endParaRPr lang="de-DE"/>
        </a:p>
      </dgm:t>
    </dgm:pt>
    <dgm:pt modelId="{0B21ADEA-AAE3-4CDA-8839-5D56CB51093F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noProof="0" dirty="0"/>
            <a:t>Помірний когнітивний розлад</a:t>
          </a:r>
          <a:br>
            <a:rPr lang="en-US" noProof="0" dirty="0"/>
          </a:br>
          <a:r>
            <a:rPr lang="en-US" noProof="0" dirty="0"/>
            <a:t>(MCI)</a:t>
          </a:r>
        </a:p>
      </dgm:t>
    </dgm:pt>
    <dgm:pt modelId="{CCF2534A-18EC-40D3-ABE2-6F784EB6807C}" type="parTrans" cxnId="{049BAC4A-2EA4-4AC3-8A66-C58A7244830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de-DE"/>
        </a:p>
      </dgm:t>
    </dgm:pt>
    <dgm:pt modelId="{70B4277C-5730-4783-84F6-1F0368B01482}" type="sibTrans" cxnId="{049BAC4A-2EA4-4AC3-8A66-C58A72448305}">
      <dgm:prSet/>
      <dgm:spPr/>
      <dgm:t>
        <a:bodyPr/>
        <a:lstStyle/>
        <a:p>
          <a:endParaRPr lang="de-DE"/>
        </a:p>
      </dgm:t>
    </dgm:pt>
    <dgm:pt modelId="{DBF62399-1699-491F-8F87-9BEA6424B637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noProof="0" dirty="0"/>
            <a:t>Хвороба Альцгеймера</a:t>
          </a:r>
          <a:br>
            <a:rPr lang="en-US" noProof="0" dirty="0"/>
          </a:br>
          <a:r>
            <a:rPr lang="en-US" noProof="0" dirty="0"/>
            <a:t>(AD)</a:t>
          </a:r>
        </a:p>
      </dgm:t>
    </dgm:pt>
    <dgm:pt modelId="{0215AC71-A22A-48A4-BF90-4C34D371624A}" type="parTrans" cxnId="{2E1604F8-327E-404F-8936-BADE5DCEF60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de-DE"/>
        </a:p>
      </dgm:t>
    </dgm:pt>
    <dgm:pt modelId="{E9E2F828-08E5-47BE-A25E-FA9D3EE03ED2}" type="sibTrans" cxnId="{2E1604F8-327E-404F-8936-BADE5DCEF609}">
      <dgm:prSet/>
      <dgm:spPr/>
      <dgm:t>
        <a:bodyPr/>
        <a:lstStyle/>
        <a:p>
          <a:endParaRPr lang="de-DE"/>
        </a:p>
      </dgm:t>
    </dgm:pt>
    <dgm:pt modelId="{12359C94-41A3-4ABC-9B35-81A003AF64EA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noProof="0" dirty="0"/>
            <a:t>Судинна деменція</a:t>
          </a:r>
          <a:br>
            <a:rPr lang="en-US" noProof="0" dirty="0"/>
          </a:br>
          <a:r>
            <a:rPr lang="en-US" noProof="0" dirty="0"/>
            <a:t>(VD)</a:t>
          </a:r>
        </a:p>
      </dgm:t>
    </dgm:pt>
    <dgm:pt modelId="{22347CC9-09E7-44D0-AD91-3B4EC78D0ACC}" type="parTrans" cxnId="{47280FE3-6D30-47D2-B264-1F5E09C6BE3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de-DE"/>
        </a:p>
      </dgm:t>
    </dgm:pt>
    <dgm:pt modelId="{B4BB4362-3083-401C-B3C0-FE64960FF954}" type="sibTrans" cxnId="{47280FE3-6D30-47D2-B264-1F5E09C6BE3D}">
      <dgm:prSet/>
      <dgm:spPr/>
      <dgm:t>
        <a:bodyPr/>
        <a:lstStyle/>
        <a:p>
          <a:endParaRPr lang="de-DE"/>
        </a:p>
      </dgm:t>
    </dgm:pt>
    <dgm:pt modelId="{11FFFF69-9697-4771-A20D-572D082CF1AA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noProof="0" dirty="0"/>
            <a:t>Змішана деменція</a:t>
          </a:r>
          <a:endParaRPr lang="en-US" noProof="0" dirty="0"/>
        </a:p>
      </dgm:t>
    </dgm:pt>
    <dgm:pt modelId="{2A4DFA8D-D570-4E71-857E-AA78BC383849}" type="parTrans" cxnId="{0A3ADD89-DA43-491D-BD9F-A5CB21A659D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de-DE"/>
        </a:p>
      </dgm:t>
    </dgm:pt>
    <dgm:pt modelId="{F52FC955-B9EB-478B-8345-F73B6CFCD8B2}" type="sibTrans" cxnId="{0A3ADD89-DA43-491D-BD9F-A5CB21A659D9}">
      <dgm:prSet/>
      <dgm:spPr/>
      <dgm:t>
        <a:bodyPr/>
        <a:lstStyle/>
        <a:p>
          <a:endParaRPr lang="de-DE"/>
        </a:p>
      </dgm:t>
    </dgm:pt>
    <dgm:pt modelId="{33C13AD0-BD67-43DA-AEF8-12F217151D36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uk-UA" noProof="0" dirty="0" err="1"/>
            <a:t>Фронтотемпоральна</a:t>
          </a:r>
          <a:r>
            <a:rPr lang="uk-UA" noProof="0" dirty="0"/>
            <a:t> деменція</a:t>
          </a:r>
          <a:r>
            <a:rPr lang="en-US" noProof="0" dirty="0"/>
            <a:t>(FTD)</a:t>
          </a:r>
        </a:p>
      </dgm:t>
    </dgm:pt>
    <dgm:pt modelId="{6CCB5769-9ED9-4758-A0E4-28E0C4DDD4C0}" type="parTrans" cxnId="{5A68818B-C03E-4173-B090-DA4E53E5FD8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de-DE"/>
        </a:p>
      </dgm:t>
    </dgm:pt>
    <dgm:pt modelId="{50660644-5A7A-4742-A3F7-90E19831F22A}" type="sibTrans" cxnId="{5A68818B-C03E-4173-B090-DA4E53E5FD8C}">
      <dgm:prSet/>
      <dgm:spPr/>
      <dgm:t>
        <a:bodyPr/>
        <a:lstStyle/>
        <a:p>
          <a:endParaRPr lang="de-DE"/>
        </a:p>
      </dgm:t>
    </dgm:pt>
    <dgm:pt modelId="{973F8C6F-FC93-4162-8881-B02657B98059}" type="pres">
      <dgm:prSet presAssocID="{E84E0A83-71C1-4D5E-B538-59CBF54FD74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F0A466-2335-4C43-B475-A864D849822F}" type="pres">
      <dgm:prSet presAssocID="{64E2A5ED-5869-4FA4-BF95-E2256F843469}" presName="centerShape" presStyleLbl="node0" presStyleIdx="0" presStyleCnt="1" custScaleX="164996" custScaleY="164996"/>
      <dgm:spPr/>
    </dgm:pt>
    <dgm:pt modelId="{E67A0543-150A-4B52-8445-8C1A4B4A3F28}" type="pres">
      <dgm:prSet presAssocID="{CCF2534A-18EC-40D3-ABE2-6F784EB6807C}" presName="parTrans" presStyleLbl="bgSibTrans2D1" presStyleIdx="0" presStyleCnt="5"/>
      <dgm:spPr/>
    </dgm:pt>
    <dgm:pt modelId="{D0E8C158-B6B3-4B9F-871B-49B5FDC7E21E}" type="pres">
      <dgm:prSet presAssocID="{0B21ADEA-AAE3-4CDA-8839-5D56CB51093F}" presName="node" presStyleLbl="node1" presStyleIdx="0" presStyleCnt="5" custScaleX="67462" custScaleY="52840" custRadScaleRad="148111" custRadScaleInc="118034">
        <dgm:presLayoutVars>
          <dgm:bulletEnabled val="1"/>
        </dgm:presLayoutVars>
      </dgm:prSet>
      <dgm:spPr/>
    </dgm:pt>
    <dgm:pt modelId="{E583E96B-86C6-49EB-B792-3352FA2F265C}" type="pres">
      <dgm:prSet presAssocID="{0215AC71-A22A-48A4-BF90-4C34D371624A}" presName="parTrans" presStyleLbl="bgSibTrans2D1" presStyleIdx="1" presStyleCnt="5"/>
      <dgm:spPr/>
    </dgm:pt>
    <dgm:pt modelId="{108BEAC4-8E49-4FFD-B868-51F4E4BD2B6C}" type="pres">
      <dgm:prSet presAssocID="{DBF62399-1699-491F-8F87-9BEA6424B637}" presName="node" presStyleLbl="node1" presStyleIdx="1" presStyleCnt="5" custScaleX="67462" custScaleY="52840" custRadScaleRad="114435" custRadScaleInc="44326">
        <dgm:presLayoutVars>
          <dgm:bulletEnabled val="1"/>
        </dgm:presLayoutVars>
      </dgm:prSet>
      <dgm:spPr/>
    </dgm:pt>
    <dgm:pt modelId="{264D6DC6-78EC-4690-88CD-50D7D3FF41E7}" type="pres">
      <dgm:prSet presAssocID="{22347CC9-09E7-44D0-AD91-3B4EC78D0ACC}" presName="parTrans" presStyleLbl="bgSibTrans2D1" presStyleIdx="2" presStyleCnt="5"/>
      <dgm:spPr/>
    </dgm:pt>
    <dgm:pt modelId="{2D716A8A-E850-43A2-BE2F-332BC6D2B8B0}" type="pres">
      <dgm:prSet presAssocID="{12359C94-41A3-4ABC-9B35-81A003AF64EA}" presName="node" presStyleLbl="node1" presStyleIdx="2" presStyleCnt="5" custScaleX="67462" custScaleY="52840" custRadScaleRad="100062" custRadScaleInc="-2793">
        <dgm:presLayoutVars>
          <dgm:bulletEnabled val="1"/>
        </dgm:presLayoutVars>
      </dgm:prSet>
      <dgm:spPr/>
    </dgm:pt>
    <dgm:pt modelId="{1104B9E8-37A0-4830-B9F8-AC7E3E1173E1}" type="pres">
      <dgm:prSet presAssocID="{2A4DFA8D-D570-4E71-857E-AA78BC383849}" presName="parTrans" presStyleLbl="bgSibTrans2D1" presStyleIdx="3" presStyleCnt="5"/>
      <dgm:spPr/>
    </dgm:pt>
    <dgm:pt modelId="{0119338D-EFB5-4FF0-886D-9F997A132F1C}" type="pres">
      <dgm:prSet presAssocID="{11FFFF69-9697-4771-A20D-572D082CF1AA}" presName="node" presStyleLbl="node1" presStyleIdx="3" presStyleCnt="5" custScaleX="67462" custScaleY="52840" custRadScaleRad="112952" custRadScaleInc="-48176">
        <dgm:presLayoutVars>
          <dgm:bulletEnabled val="1"/>
        </dgm:presLayoutVars>
      </dgm:prSet>
      <dgm:spPr/>
    </dgm:pt>
    <dgm:pt modelId="{8152580E-F6CE-4EB7-9F6A-CBD54B26F061}" type="pres">
      <dgm:prSet presAssocID="{6CCB5769-9ED9-4758-A0E4-28E0C4DDD4C0}" presName="parTrans" presStyleLbl="bgSibTrans2D1" presStyleIdx="4" presStyleCnt="5"/>
      <dgm:spPr/>
    </dgm:pt>
    <dgm:pt modelId="{8C8CE0CF-307C-4BCA-B214-5174AB093FC1}" type="pres">
      <dgm:prSet presAssocID="{33C13AD0-BD67-43DA-AEF8-12F217151D36}" presName="node" presStyleLbl="node1" presStyleIdx="4" presStyleCnt="5" custScaleX="67462" custScaleY="52840" custRadScaleRad="145184" custRadScaleInc="-120998">
        <dgm:presLayoutVars>
          <dgm:bulletEnabled val="1"/>
        </dgm:presLayoutVars>
      </dgm:prSet>
      <dgm:spPr/>
    </dgm:pt>
  </dgm:ptLst>
  <dgm:cxnLst>
    <dgm:cxn modelId="{F510B115-8ADF-41AE-80EE-8A6CED8DBE1F}" type="presOf" srcId="{DBF62399-1699-491F-8F87-9BEA6424B637}" destId="{108BEAC4-8E49-4FFD-B868-51F4E4BD2B6C}" srcOrd="0" destOrd="0" presId="urn:microsoft.com/office/officeart/2005/8/layout/radial4"/>
    <dgm:cxn modelId="{0B955621-1D8B-441B-9FC2-A98C515A96DD}" type="presOf" srcId="{33C13AD0-BD67-43DA-AEF8-12F217151D36}" destId="{8C8CE0CF-307C-4BCA-B214-5174AB093FC1}" srcOrd="0" destOrd="0" presId="urn:microsoft.com/office/officeart/2005/8/layout/radial4"/>
    <dgm:cxn modelId="{8755CB38-8AD8-43AD-941C-EBBDCB78E105}" type="presOf" srcId="{64E2A5ED-5869-4FA4-BF95-E2256F843469}" destId="{7BF0A466-2335-4C43-B475-A864D849822F}" srcOrd="0" destOrd="0" presId="urn:microsoft.com/office/officeart/2005/8/layout/radial4"/>
    <dgm:cxn modelId="{CFC96842-9136-41F2-A9CE-55DEE020A4F9}" type="presOf" srcId="{CCF2534A-18EC-40D3-ABE2-6F784EB6807C}" destId="{E67A0543-150A-4B52-8445-8C1A4B4A3F28}" srcOrd="0" destOrd="0" presId="urn:microsoft.com/office/officeart/2005/8/layout/radial4"/>
    <dgm:cxn modelId="{8BAB2363-6044-4B91-B71A-B6F373A2A3CE}" type="presOf" srcId="{11FFFF69-9697-4771-A20D-572D082CF1AA}" destId="{0119338D-EFB5-4FF0-886D-9F997A132F1C}" srcOrd="0" destOrd="0" presId="urn:microsoft.com/office/officeart/2005/8/layout/radial4"/>
    <dgm:cxn modelId="{049BAC4A-2EA4-4AC3-8A66-C58A72448305}" srcId="{64E2A5ED-5869-4FA4-BF95-E2256F843469}" destId="{0B21ADEA-AAE3-4CDA-8839-5D56CB51093F}" srcOrd="0" destOrd="0" parTransId="{CCF2534A-18EC-40D3-ABE2-6F784EB6807C}" sibTransId="{70B4277C-5730-4783-84F6-1F0368B01482}"/>
    <dgm:cxn modelId="{0A3ADD89-DA43-491D-BD9F-A5CB21A659D9}" srcId="{64E2A5ED-5869-4FA4-BF95-E2256F843469}" destId="{11FFFF69-9697-4771-A20D-572D082CF1AA}" srcOrd="3" destOrd="0" parTransId="{2A4DFA8D-D570-4E71-857E-AA78BC383849}" sibTransId="{F52FC955-B9EB-478B-8345-F73B6CFCD8B2}"/>
    <dgm:cxn modelId="{5A68818B-C03E-4173-B090-DA4E53E5FD8C}" srcId="{64E2A5ED-5869-4FA4-BF95-E2256F843469}" destId="{33C13AD0-BD67-43DA-AEF8-12F217151D36}" srcOrd="4" destOrd="0" parTransId="{6CCB5769-9ED9-4758-A0E4-28E0C4DDD4C0}" sibTransId="{50660644-5A7A-4742-A3F7-90E19831F22A}"/>
    <dgm:cxn modelId="{03F0D08B-78CC-477F-8C0C-8960C67184D8}" type="presOf" srcId="{2A4DFA8D-D570-4E71-857E-AA78BC383849}" destId="{1104B9E8-37A0-4830-B9F8-AC7E3E1173E1}" srcOrd="0" destOrd="0" presId="urn:microsoft.com/office/officeart/2005/8/layout/radial4"/>
    <dgm:cxn modelId="{3A14A398-EFC6-464A-A746-6458A6A500FD}" type="presOf" srcId="{E84E0A83-71C1-4D5E-B538-59CBF54FD747}" destId="{973F8C6F-FC93-4162-8881-B02657B98059}" srcOrd="0" destOrd="0" presId="urn:microsoft.com/office/officeart/2005/8/layout/radial4"/>
    <dgm:cxn modelId="{C0EEA39B-5063-4AF9-B397-BADEA820954B}" srcId="{E84E0A83-71C1-4D5E-B538-59CBF54FD747}" destId="{64E2A5ED-5869-4FA4-BF95-E2256F843469}" srcOrd="0" destOrd="0" parTransId="{2D685D4B-05AD-4C45-AF29-84313FB89F8F}" sibTransId="{4DD77934-DA2D-4769-80E0-16E3DDF02F0A}"/>
    <dgm:cxn modelId="{9EA3D79D-C612-4036-B016-8CD8ABE5E756}" type="presOf" srcId="{6CCB5769-9ED9-4758-A0E4-28E0C4DDD4C0}" destId="{8152580E-F6CE-4EB7-9F6A-CBD54B26F061}" srcOrd="0" destOrd="0" presId="urn:microsoft.com/office/officeart/2005/8/layout/radial4"/>
    <dgm:cxn modelId="{79F6BBB0-FA14-40F5-926A-FBFACBED3D30}" type="presOf" srcId="{22347CC9-09E7-44D0-AD91-3B4EC78D0ACC}" destId="{264D6DC6-78EC-4690-88CD-50D7D3FF41E7}" srcOrd="0" destOrd="0" presId="urn:microsoft.com/office/officeart/2005/8/layout/radial4"/>
    <dgm:cxn modelId="{68F859C2-CE73-459C-AEF8-BBBB757E6A8F}" type="presOf" srcId="{12359C94-41A3-4ABC-9B35-81A003AF64EA}" destId="{2D716A8A-E850-43A2-BE2F-332BC6D2B8B0}" srcOrd="0" destOrd="0" presId="urn:microsoft.com/office/officeart/2005/8/layout/radial4"/>
    <dgm:cxn modelId="{1F8BAAD8-8CBA-4919-A589-A7973F3161F4}" type="presOf" srcId="{0B21ADEA-AAE3-4CDA-8839-5D56CB51093F}" destId="{D0E8C158-B6B3-4B9F-871B-49B5FDC7E21E}" srcOrd="0" destOrd="0" presId="urn:microsoft.com/office/officeart/2005/8/layout/radial4"/>
    <dgm:cxn modelId="{47280FE3-6D30-47D2-B264-1F5E09C6BE3D}" srcId="{64E2A5ED-5869-4FA4-BF95-E2256F843469}" destId="{12359C94-41A3-4ABC-9B35-81A003AF64EA}" srcOrd="2" destOrd="0" parTransId="{22347CC9-09E7-44D0-AD91-3B4EC78D0ACC}" sibTransId="{B4BB4362-3083-401C-B3C0-FE64960FF954}"/>
    <dgm:cxn modelId="{22E4E9EB-1DB5-4B81-AD31-64204F5FE69A}" type="presOf" srcId="{0215AC71-A22A-48A4-BF90-4C34D371624A}" destId="{E583E96B-86C6-49EB-B792-3352FA2F265C}" srcOrd="0" destOrd="0" presId="urn:microsoft.com/office/officeart/2005/8/layout/radial4"/>
    <dgm:cxn modelId="{2E1604F8-327E-404F-8936-BADE5DCEF609}" srcId="{64E2A5ED-5869-4FA4-BF95-E2256F843469}" destId="{DBF62399-1699-491F-8F87-9BEA6424B637}" srcOrd="1" destOrd="0" parTransId="{0215AC71-A22A-48A4-BF90-4C34D371624A}" sibTransId="{E9E2F828-08E5-47BE-A25E-FA9D3EE03ED2}"/>
    <dgm:cxn modelId="{5ABE2A97-9CDA-47AB-A628-540030F00B41}" type="presParOf" srcId="{973F8C6F-FC93-4162-8881-B02657B98059}" destId="{7BF0A466-2335-4C43-B475-A864D849822F}" srcOrd="0" destOrd="0" presId="urn:microsoft.com/office/officeart/2005/8/layout/radial4"/>
    <dgm:cxn modelId="{01D1498D-0CD3-4BD7-9157-946A725944A3}" type="presParOf" srcId="{973F8C6F-FC93-4162-8881-B02657B98059}" destId="{E67A0543-150A-4B52-8445-8C1A4B4A3F28}" srcOrd="1" destOrd="0" presId="urn:microsoft.com/office/officeart/2005/8/layout/radial4"/>
    <dgm:cxn modelId="{7D4F5409-1EEE-4A9C-A5C3-8F2B64DD8005}" type="presParOf" srcId="{973F8C6F-FC93-4162-8881-B02657B98059}" destId="{D0E8C158-B6B3-4B9F-871B-49B5FDC7E21E}" srcOrd="2" destOrd="0" presId="urn:microsoft.com/office/officeart/2005/8/layout/radial4"/>
    <dgm:cxn modelId="{13F6F791-8262-476C-8F81-80C8ED114073}" type="presParOf" srcId="{973F8C6F-FC93-4162-8881-B02657B98059}" destId="{E583E96B-86C6-49EB-B792-3352FA2F265C}" srcOrd="3" destOrd="0" presId="urn:microsoft.com/office/officeart/2005/8/layout/radial4"/>
    <dgm:cxn modelId="{0E3A19ED-FE71-49F6-AD33-842427B8FBF8}" type="presParOf" srcId="{973F8C6F-FC93-4162-8881-B02657B98059}" destId="{108BEAC4-8E49-4FFD-B868-51F4E4BD2B6C}" srcOrd="4" destOrd="0" presId="urn:microsoft.com/office/officeart/2005/8/layout/radial4"/>
    <dgm:cxn modelId="{BFCF5189-F862-42C3-8029-6A2D790C197B}" type="presParOf" srcId="{973F8C6F-FC93-4162-8881-B02657B98059}" destId="{264D6DC6-78EC-4690-88CD-50D7D3FF41E7}" srcOrd="5" destOrd="0" presId="urn:microsoft.com/office/officeart/2005/8/layout/radial4"/>
    <dgm:cxn modelId="{90C6B1F4-4F06-46B7-9829-02E41E220C40}" type="presParOf" srcId="{973F8C6F-FC93-4162-8881-B02657B98059}" destId="{2D716A8A-E850-43A2-BE2F-332BC6D2B8B0}" srcOrd="6" destOrd="0" presId="urn:microsoft.com/office/officeart/2005/8/layout/radial4"/>
    <dgm:cxn modelId="{1872BA72-67D0-4DFF-83D2-3CBA85665187}" type="presParOf" srcId="{973F8C6F-FC93-4162-8881-B02657B98059}" destId="{1104B9E8-37A0-4830-B9F8-AC7E3E1173E1}" srcOrd="7" destOrd="0" presId="urn:microsoft.com/office/officeart/2005/8/layout/radial4"/>
    <dgm:cxn modelId="{0334F7B0-A68A-4D9A-AD4D-00C3766DB24F}" type="presParOf" srcId="{973F8C6F-FC93-4162-8881-B02657B98059}" destId="{0119338D-EFB5-4FF0-886D-9F997A132F1C}" srcOrd="8" destOrd="0" presId="urn:microsoft.com/office/officeart/2005/8/layout/radial4"/>
    <dgm:cxn modelId="{E54B5936-2EC0-4A55-927E-14DC291893FB}" type="presParOf" srcId="{973F8C6F-FC93-4162-8881-B02657B98059}" destId="{8152580E-F6CE-4EB7-9F6A-CBD54B26F061}" srcOrd="9" destOrd="0" presId="urn:microsoft.com/office/officeart/2005/8/layout/radial4"/>
    <dgm:cxn modelId="{8885B427-6030-4270-B6A5-CEF486C65DA5}" type="presParOf" srcId="{973F8C6F-FC93-4162-8881-B02657B98059}" destId="{8C8CE0CF-307C-4BCA-B214-5174AB093FC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FFC2D-3983-450B-B27B-CA107D0A3BF7}">
      <dsp:nvSpPr>
        <dsp:cNvPr id="0" name=""/>
        <dsp:cNvSpPr/>
      </dsp:nvSpPr>
      <dsp:spPr>
        <a:xfrm>
          <a:off x="3013973" y="2575765"/>
          <a:ext cx="2976242" cy="1141577"/>
        </a:xfrm>
        <a:prstGeom prst="roundRect">
          <a:avLst/>
        </a:prstGeom>
        <a:solidFill>
          <a:srgbClr val="00A75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 err="1"/>
            <a:t>Нейрокогнитивні</a:t>
          </a:r>
          <a:r>
            <a:rPr lang="uk-UA" sz="2000" b="1" kern="1200" dirty="0"/>
            <a:t> порушення</a:t>
          </a:r>
          <a:endParaRPr lang="de-DE" sz="2000" kern="1200" dirty="0"/>
        </a:p>
      </dsp:txBody>
      <dsp:txXfrm>
        <a:off x="3069700" y="2631492"/>
        <a:ext cx="2864788" cy="1030123"/>
      </dsp:txXfrm>
    </dsp:sp>
    <dsp:sp modelId="{23CC9B18-1425-415C-9D02-003E1F1EF8FF}">
      <dsp:nvSpPr>
        <dsp:cNvPr id="0" name=""/>
        <dsp:cNvSpPr/>
      </dsp:nvSpPr>
      <dsp:spPr>
        <a:xfrm rot="16200000">
          <a:off x="3718074" y="1791744"/>
          <a:ext cx="15680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8041" y="0"/>
              </a:lnTo>
            </a:path>
          </a:pathLst>
        </a:custGeom>
        <a:noFill/>
        <a:ln w="25400" cap="flat" cmpd="sng" algn="ctr">
          <a:solidFill>
            <a:srgbClr val="00A75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01F73-CE25-4230-BB26-38386CD3BE5C}">
      <dsp:nvSpPr>
        <dsp:cNvPr id="0" name=""/>
        <dsp:cNvSpPr/>
      </dsp:nvSpPr>
      <dsp:spPr>
        <a:xfrm>
          <a:off x="3598453" y="257348"/>
          <a:ext cx="1807283" cy="750375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Діабет</a:t>
          </a:r>
          <a:endParaRPr lang="de-DE" sz="1400" kern="1200" dirty="0"/>
        </a:p>
      </dsp:txBody>
      <dsp:txXfrm>
        <a:off x="3635083" y="293978"/>
        <a:ext cx="1734023" cy="677115"/>
      </dsp:txXfrm>
    </dsp:sp>
    <dsp:sp modelId="{56315561-4E10-4D44-8944-FAD95F66D585}">
      <dsp:nvSpPr>
        <dsp:cNvPr id="0" name=""/>
        <dsp:cNvSpPr/>
      </dsp:nvSpPr>
      <dsp:spPr>
        <a:xfrm rot="19285714">
          <a:off x="5109107" y="2265021"/>
          <a:ext cx="9967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6789" y="0"/>
              </a:lnTo>
            </a:path>
          </a:pathLst>
        </a:custGeom>
        <a:noFill/>
        <a:ln w="25400" cap="flat" cmpd="sng" algn="ctr">
          <a:solidFill>
            <a:srgbClr val="00A75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B649C-7C8D-4C99-B2DB-46837B83E0B8}">
      <dsp:nvSpPr>
        <dsp:cNvPr id="0" name=""/>
        <dsp:cNvSpPr/>
      </dsp:nvSpPr>
      <dsp:spPr>
        <a:xfrm>
          <a:off x="5563991" y="1203901"/>
          <a:ext cx="1807283" cy="750375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Ожиріння</a:t>
          </a:r>
          <a:endParaRPr lang="de-DE" sz="1400" kern="1200" dirty="0"/>
        </a:p>
      </dsp:txBody>
      <dsp:txXfrm>
        <a:off x="5600621" y="1240531"/>
        <a:ext cx="1734023" cy="677115"/>
      </dsp:txXfrm>
    </dsp:sp>
    <dsp:sp modelId="{9E4099B4-FD56-44E1-9D95-936DCA92F52A}">
      <dsp:nvSpPr>
        <dsp:cNvPr id="0" name=""/>
        <dsp:cNvSpPr/>
      </dsp:nvSpPr>
      <dsp:spPr>
        <a:xfrm rot="1220338">
          <a:off x="5973693" y="3790285"/>
          <a:ext cx="5300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0005" y="0"/>
              </a:lnTo>
            </a:path>
          </a:pathLst>
        </a:custGeom>
        <a:noFill/>
        <a:ln w="25400" cap="flat" cmpd="sng" algn="ctr">
          <a:solidFill>
            <a:srgbClr val="00A75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33A0B-3CD5-45BF-8A11-47E20DB0DE74}">
      <dsp:nvSpPr>
        <dsp:cNvPr id="0" name=""/>
        <dsp:cNvSpPr/>
      </dsp:nvSpPr>
      <dsp:spPr>
        <a:xfrm>
          <a:off x="6487176" y="3842171"/>
          <a:ext cx="1807283" cy="750375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Високий АТ- СС захворювання</a:t>
          </a:r>
          <a:endParaRPr lang="de-DE" sz="1400" kern="1200" dirty="0"/>
        </a:p>
      </dsp:txBody>
      <dsp:txXfrm>
        <a:off x="6523806" y="3878801"/>
        <a:ext cx="1734023" cy="677115"/>
      </dsp:txXfrm>
    </dsp:sp>
    <dsp:sp modelId="{A38CA5A6-51E9-4542-8DB6-660657423356}">
      <dsp:nvSpPr>
        <dsp:cNvPr id="0" name=""/>
        <dsp:cNvSpPr/>
      </dsp:nvSpPr>
      <dsp:spPr>
        <a:xfrm rot="3857143">
          <a:off x="4362557" y="4376880"/>
          <a:ext cx="14640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64063" y="0"/>
              </a:lnTo>
            </a:path>
          </a:pathLst>
        </a:custGeom>
        <a:noFill/>
        <a:ln w="25400" cap="flat" cmpd="sng" algn="ctr">
          <a:solidFill>
            <a:srgbClr val="00A75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C225A-62B2-4432-82B2-A853A45EB188}">
      <dsp:nvSpPr>
        <dsp:cNvPr id="0" name=""/>
        <dsp:cNvSpPr/>
      </dsp:nvSpPr>
      <dsp:spPr>
        <a:xfrm>
          <a:off x="4689244" y="5036418"/>
          <a:ext cx="1807283" cy="750375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Недостатня фізична активність</a:t>
          </a:r>
          <a:endParaRPr lang="de-DE" sz="1400" kern="1200" dirty="0"/>
        </a:p>
      </dsp:txBody>
      <dsp:txXfrm>
        <a:off x="4725874" y="5073048"/>
        <a:ext cx="1734023" cy="677115"/>
      </dsp:txXfrm>
    </dsp:sp>
    <dsp:sp modelId="{6FCDD6FE-5E17-4E49-B0C5-B9AD43B4A4FE}">
      <dsp:nvSpPr>
        <dsp:cNvPr id="0" name=""/>
        <dsp:cNvSpPr/>
      </dsp:nvSpPr>
      <dsp:spPr>
        <a:xfrm rot="6942857">
          <a:off x="3251238" y="4330591"/>
          <a:ext cx="13613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1308" y="0"/>
              </a:lnTo>
            </a:path>
          </a:pathLst>
        </a:custGeom>
        <a:noFill/>
        <a:ln w="25400" cap="flat" cmpd="sng" algn="ctr">
          <a:solidFill>
            <a:srgbClr val="00A75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18A07-B491-4B55-AE59-602049E377B9}">
      <dsp:nvSpPr>
        <dsp:cNvPr id="0" name=""/>
        <dsp:cNvSpPr/>
      </dsp:nvSpPr>
      <dsp:spPr>
        <a:xfrm>
          <a:off x="2507661" y="4943839"/>
          <a:ext cx="1807283" cy="93553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Незбалансована дієта з великою к-стю насичених жирів</a:t>
          </a:r>
          <a:endParaRPr lang="de-DE" sz="1400" kern="1200" dirty="0"/>
        </a:p>
      </dsp:txBody>
      <dsp:txXfrm>
        <a:off x="2553330" y="4989508"/>
        <a:ext cx="1715945" cy="844195"/>
      </dsp:txXfrm>
    </dsp:sp>
    <dsp:sp modelId="{3010EC8D-C89C-476C-A25B-8B92909106F7}">
      <dsp:nvSpPr>
        <dsp:cNvPr id="0" name=""/>
        <dsp:cNvSpPr/>
      </dsp:nvSpPr>
      <dsp:spPr>
        <a:xfrm rot="9568461">
          <a:off x="2529765" y="3791370"/>
          <a:ext cx="5000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0082" y="0"/>
              </a:lnTo>
            </a:path>
          </a:pathLst>
        </a:custGeom>
        <a:noFill/>
        <a:ln w="25400" cap="flat" cmpd="sng" algn="ctr">
          <a:solidFill>
            <a:srgbClr val="00A75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09F8E-A2B3-48E0-ACA2-E3B80DE4CD16}">
      <dsp:nvSpPr>
        <dsp:cNvPr id="0" name=""/>
        <dsp:cNvSpPr/>
      </dsp:nvSpPr>
      <dsp:spPr>
        <a:xfrm>
          <a:off x="738355" y="3842172"/>
          <a:ext cx="1807283" cy="750375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Паління</a:t>
          </a:r>
          <a:endParaRPr lang="de-DE" sz="1400" kern="1200" dirty="0"/>
        </a:p>
      </dsp:txBody>
      <dsp:txXfrm>
        <a:off x="774985" y="3878802"/>
        <a:ext cx="1734023" cy="677115"/>
      </dsp:txXfrm>
    </dsp:sp>
    <dsp:sp modelId="{09651110-E1F9-47F2-9FBA-9DC9F716EF59}">
      <dsp:nvSpPr>
        <dsp:cNvPr id="0" name=""/>
        <dsp:cNvSpPr/>
      </dsp:nvSpPr>
      <dsp:spPr>
        <a:xfrm rot="13114286">
          <a:off x="2898293" y="2265021"/>
          <a:ext cx="9967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6789" y="0"/>
              </a:lnTo>
            </a:path>
          </a:pathLst>
        </a:custGeom>
        <a:noFill/>
        <a:ln w="25400" cap="flat" cmpd="sng" algn="ctr">
          <a:solidFill>
            <a:srgbClr val="00A75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CBEEB-E1F7-43DD-87DA-FA3717401331}">
      <dsp:nvSpPr>
        <dsp:cNvPr id="0" name=""/>
        <dsp:cNvSpPr/>
      </dsp:nvSpPr>
      <dsp:spPr>
        <a:xfrm>
          <a:off x="1632914" y="1203901"/>
          <a:ext cx="1807283" cy="750375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Тривале зловживання алкоголем і </a:t>
          </a:r>
          <a:r>
            <a:rPr lang="uk-UA" sz="1400" kern="1200" dirty="0" err="1"/>
            <a:t>т.д</a:t>
          </a:r>
          <a:r>
            <a:rPr lang="en-US" sz="1400" kern="1200" dirty="0"/>
            <a:t>.</a:t>
          </a:r>
          <a:endParaRPr lang="de-DE" sz="1400" kern="1200" dirty="0"/>
        </a:p>
      </dsp:txBody>
      <dsp:txXfrm>
        <a:off x="1669544" y="1240531"/>
        <a:ext cx="1734023" cy="677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0A466-2335-4C43-B475-A864D849822F}">
      <dsp:nvSpPr>
        <dsp:cNvPr id="0" name=""/>
        <dsp:cNvSpPr/>
      </dsp:nvSpPr>
      <dsp:spPr>
        <a:xfrm>
          <a:off x="1926981" y="1699811"/>
          <a:ext cx="2844002" cy="2844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noProof="0" dirty="0"/>
        </a:p>
      </dsp:txBody>
      <dsp:txXfrm>
        <a:off x="2343475" y="2116305"/>
        <a:ext cx="2011014" cy="2011014"/>
      </dsp:txXfrm>
    </dsp:sp>
    <dsp:sp modelId="{E67A0543-150A-4B52-8445-8C1A4B4A3F28}">
      <dsp:nvSpPr>
        <dsp:cNvPr id="0" name=""/>
        <dsp:cNvSpPr/>
      </dsp:nvSpPr>
      <dsp:spPr>
        <a:xfrm rot="13349534">
          <a:off x="297720" y="1087266"/>
          <a:ext cx="2196931" cy="49124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8C158-B6B3-4B9F-871B-49B5FDC7E21E}">
      <dsp:nvSpPr>
        <dsp:cNvPr id="0" name=""/>
        <dsp:cNvSpPr/>
      </dsp:nvSpPr>
      <dsp:spPr>
        <a:xfrm>
          <a:off x="33867" y="244787"/>
          <a:ext cx="1104687" cy="69220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noProof="0" dirty="0"/>
            <a:t>Помірний когнітивний розлад</a:t>
          </a:r>
          <a:br>
            <a:rPr lang="en-US" sz="900" kern="1200" noProof="0" dirty="0"/>
          </a:br>
          <a:r>
            <a:rPr lang="en-US" sz="900" kern="1200" noProof="0" dirty="0"/>
            <a:t>(MCI)</a:t>
          </a:r>
        </a:p>
      </dsp:txBody>
      <dsp:txXfrm>
        <a:off x="54141" y="265061"/>
        <a:ext cx="1064139" cy="651654"/>
      </dsp:txXfrm>
    </dsp:sp>
    <dsp:sp modelId="{E583E96B-86C6-49EB-B792-3352FA2F265C}">
      <dsp:nvSpPr>
        <dsp:cNvPr id="0" name=""/>
        <dsp:cNvSpPr/>
      </dsp:nvSpPr>
      <dsp:spPr>
        <a:xfrm rot="14457442">
          <a:off x="1585541" y="953738"/>
          <a:ext cx="1391877" cy="49124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BEAC4-8E49-4FFD-B868-51F4E4BD2B6C}">
      <dsp:nvSpPr>
        <dsp:cNvPr id="0" name=""/>
        <dsp:cNvSpPr/>
      </dsp:nvSpPr>
      <dsp:spPr>
        <a:xfrm>
          <a:off x="1391285" y="244831"/>
          <a:ext cx="1104687" cy="69220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noProof="0" dirty="0"/>
            <a:t>Хвороба Альцгеймера</a:t>
          </a:r>
          <a:br>
            <a:rPr lang="en-US" sz="900" kern="1200" noProof="0" dirty="0"/>
          </a:br>
          <a:r>
            <a:rPr lang="en-US" sz="900" kern="1200" noProof="0" dirty="0"/>
            <a:t>(AD)</a:t>
          </a:r>
        </a:p>
      </dsp:txBody>
      <dsp:txXfrm>
        <a:off x="1411559" y="265105"/>
        <a:ext cx="1064139" cy="651654"/>
      </dsp:txXfrm>
    </dsp:sp>
    <dsp:sp modelId="{264D6DC6-78EC-4690-88CD-50D7D3FF41E7}">
      <dsp:nvSpPr>
        <dsp:cNvPr id="0" name=""/>
        <dsp:cNvSpPr/>
      </dsp:nvSpPr>
      <dsp:spPr>
        <a:xfrm rot="16139671">
          <a:off x="2789621" y="869346"/>
          <a:ext cx="1048278" cy="49124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16A8A-E850-43A2-BE2F-332BC6D2B8B0}">
      <dsp:nvSpPr>
        <dsp:cNvPr id="0" name=""/>
        <dsp:cNvSpPr/>
      </dsp:nvSpPr>
      <dsp:spPr>
        <a:xfrm>
          <a:off x="2752219" y="244811"/>
          <a:ext cx="1104687" cy="69220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noProof="0" dirty="0"/>
            <a:t>Судинна деменція</a:t>
          </a:r>
          <a:br>
            <a:rPr lang="en-US" sz="900" kern="1200" noProof="0" dirty="0"/>
          </a:br>
          <a:r>
            <a:rPr lang="en-US" sz="900" kern="1200" noProof="0" dirty="0"/>
            <a:t>(VD)</a:t>
          </a:r>
        </a:p>
      </dsp:txBody>
      <dsp:txXfrm>
        <a:off x="2772493" y="265085"/>
        <a:ext cx="1064139" cy="651654"/>
      </dsp:txXfrm>
    </dsp:sp>
    <dsp:sp modelId="{1104B9E8-37A0-4830-B9F8-AC7E3E1173E1}">
      <dsp:nvSpPr>
        <dsp:cNvPr id="0" name=""/>
        <dsp:cNvSpPr/>
      </dsp:nvSpPr>
      <dsp:spPr>
        <a:xfrm rot="17859398">
          <a:off x="3682274" y="946009"/>
          <a:ext cx="1356425" cy="49124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9338D-EFB5-4FF0-886D-9F997A132F1C}">
      <dsp:nvSpPr>
        <dsp:cNvPr id="0" name=""/>
        <dsp:cNvSpPr/>
      </dsp:nvSpPr>
      <dsp:spPr>
        <a:xfrm>
          <a:off x="4122950" y="244808"/>
          <a:ext cx="1104687" cy="69220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noProof="0" dirty="0"/>
            <a:t>Змішана деменція</a:t>
          </a:r>
          <a:endParaRPr lang="en-US" sz="900" kern="1200" noProof="0" dirty="0"/>
        </a:p>
      </dsp:txBody>
      <dsp:txXfrm>
        <a:off x="4143224" y="265082"/>
        <a:ext cx="1064139" cy="651654"/>
      </dsp:txXfrm>
    </dsp:sp>
    <dsp:sp modelId="{8152580E-F6CE-4EB7-9F6A-CBD54B26F061}">
      <dsp:nvSpPr>
        <dsp:cNvPr id="0" name=""/>
        <dsp:cNvSpPr/>
      </dsp:nvSpPr>
      <dsp:spPr>
        <a:xfrm rot="18986443">
          <a:off x="4176342" y="1078127"/>
          <a:ext cx="2126959" cy="49124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CE0CF-307C-4BCA-B214-5174AB093FC1}">
      <dsp:nvSpPr>
        <dsp:cNvPr id="0" name=""/>
        <dsp:cNvSpPr/>
      </dsp:nvSpPr>
      <dsp:spPr>
        <a:xfrm>
          <a:off x="5458141" y="244801"/>
          <a:ext cx="1104687" cy="69220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900" kern="1200" noProof="0" dirty="0" err="1"/>
            <a:t>Фронтотемпоральна</a:t>
          </a:r>
          <a:r>
            <a:rPr lang="uk-UA" sz="900" kern="1200" noProof="0" dirty="0"/>
            <a:t> деменція</a:t>
          </a:r>
          <a:r>
            <a:rPr lang="en-US" sz="900" kern="1200" noProof="0" dirty="0"/>
            <a:t>(FTD)</a:t>
          </a:r>
        </a:p>
      </dsp:txBody>
      <dsp:txXfrm>
        <a:off x="5478415" y="265075"/>
        <a:ext cx="1064139" cy="651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9C97-AD2F-4F7D-944E-1448731953DD}" type="datetimeFigureOut">
              <a:rPr lang="en-US" smtClean="0"/>
              <a:t>9/3/2018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DC3D0-2289-4FD2-94B1-0754F2A0448F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9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94A3F-D376-41A5-913F-825107030D35}" type="datetimeFigureOut">
              <a:rPr lang="de-AT" smtClean="0"/>
              <a:t>03.09.2018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707A9-C288-41AF-943B-88CBBE6867A0}" type="slidenum">
              <a:rPr lang="de-AT" smtClean="0"/>
              <a:t>‹№›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0787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654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297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AE42-98D7-48E7-ABC1-556C320888AB}" type="slidenum">
              <a:rPr lang="de-AT" smtClean="0"/>
              <a:pPr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6843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8516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707A9-C288-41AF-943B-88CBBE6867A0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1332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FAE42-98D7-48E7-ABC1-556C320888AB}" type="slidenum">
              <a:rPr lang="de-AT" smtClean="0"/>
              <a:pPr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828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19600" y="2130426"/>
            <a:ext cx="6858000" cy="1470025"/>
          </a:xfrm>
        </p:spPr>
        <p:txBody>
          <a:bodyPr>
            <a:normAutofit/>
          </a:bodyPr>
          <a:lstStyle>
            <a:lvl1pPr algn="ctr">
              <a:defRPr sz="5000" b="1" i="0" cap="none" baseline="0">
                <a:solidFill>
                  <a:srgbClr val="E30613"/>
                </a:solidFill>
                <a:latin typeface="+mj-lt"/>
                <a:cs typeface="Times New Roman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19600" y="3886200"/>
            <a:ext cx="6858000" cy="93345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+mj-lt"/>
                <a:cs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Master-Untertitelformat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3" hasCustomPrompt="1"/>
          </p:nvPr>
        </p:nvSpPr>
        <p:spPr>
          <a:xfrm>
            <a:off x="4419600" y="5061343"/>
            <a:ext cx="6858000" cy="186752"/>
          </a:xfrm>
        </p:spPr>
        <p:txBody>
          <a:bodyPr>
            <a:noAutofit/>
          </a:bodyPr>
          <a:lstStyle>
            <a:lvl1pPr marL="0" indent="0" algn="ctr" rtl="0">
              <a:spcBef>
                <a:spcPts val="0"/>
              </a:spcBef>
              <a:buFontTx/>
              <a:buNone/>
              <a:defRPr lang="de-DE" sz="1000" b="0" baseline="0" smtClean="0">
                <a:solidFill>
                  <a:srgbClr val="868786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[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] 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4" hasCustomPrompt="1"/>
          </p:nvPr>
        </p:nvSpPr>
        <p:spPr>
          <a:xfrm>
            <a:off x="4419600" y="5270871"/>
            <a:ext cx="6858000" cy="198173"/>
          </a:xfrm>
        </p:spPr>
        <p:txBody>
          <a:bodyPr>
            <a:noAutofit/>
          </a:bodyPr>
          <a:lstStyle>
            <a:lvl1pPr marL="0" indent="0" algn="ctr" rtl="0">
              <a:spcBef>
                <a:spcPts val="0"/>
              </a:spcBef>
              <a:buFontTx/>
              <a:buNone/>
              <a:defRPr lang="de-DE" sz="1000" b="0" baseline="0" smtClean="0">
                <a:solidFill>
                  <a:srgbClr val="868786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65589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799" y="274638"/>
            <a:ext cx="10845583" cy="1143000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rgbClr val="E30613"/>
                </a:solidFill>
                <a:latin typeface="+mj-lt"/>
                <a:cs typeface="Myriad Pro" pitchFamily="34" charset="0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12801" y="1600201"/>
            <a:ext cx="10845583" cy="34766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Myriad Pro" pitchFamily="34" charset="0"/>
              </a:defRPr>
            </a:lvl1pPr>
            <a:lvl2pPr>
              <a:buNone/>
              <a:defRPr sz="1800" b="0" i="0">
                <a:latin typeface="Arial"/>
                <a:cs typeface="Arial"/>
              </a:defRPr>
            </a:lvl2pPr>
            <a:lvl3pPr>
              <a:buClr>
                <a:srgbClr val="E30613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3pPr>
            <a:lvl4pPr>
              <a:buClr>
                <a:srgbClr val="E30613"/>
              </a:buClr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4pPr>
            <a:lvl5pPr>
              <a:buClr>
                <a:srgbClr val="E30613"/>
              </a:buClr>
              <a:buFont typeface="Courier New"/>
              <a:buChar char="o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cs typeface="Arial"/>
              </a:defRPr>
            </a:lvl5pPr>
          </a:lstStyle>
          <a:p>
            <a:pPr lvl="0"/>
            <a:r>
              <a:rPr lang="de-AT" dirty="0"/>
              <a:t>Mastertextformat bearbeiten</a:t>
            </a:r>
          </a:p>
          <a:p>
            <a:pPr lvl="0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663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49299" y="274638"/>
            <a:ext cx="108331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9299" y="1600201"/>
            <a:ext cx="108331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E3061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Myriad Pro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alz.org/dementia/fronto-temporal-dementia-ftd-symptoms.as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gnitive_disorde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news-medical.net/health/What-Causes-Dementia.aspx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z.org/dementia/types-of-dementia.asp#alzheimers" TargetMode="External"/><Relationship Id="rId2" Type="http://schemas.openxmlformats.org/officeDocument/2006/relationships/hyperlink" Target="https://en.wikipedia.org/wiki/Cognitive_disord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z.org/dementia/mild-cognitive-impairment-mci.as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zheimer's_diseas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z.org/dementia/vascular-dementia-symptoms.asp" TargetMode="External"/><Relationship Id="rId2" Type="http://schemas.openxmlformats.org/officeDocument/2006/relationships/hyperlink" Target="https://www.alz.org/dementia/types-of-dementia.asp#vascula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lz.org/dementia/mixed-dementia-symptoms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206536" y="2243521"/>
            <a:ext cx="6858000" cy="1470025"/>
          </a:xfrm>
        </p:spPr>
        <p:txBody>
          <a:bodyPr>
            <a:normAutofit fontScale="90000"/>
          </a:bodyPr>
          <a:lstStyle/>
          <a:p>
            <a:r>
              <a:rPr lang="uk-UA" sz="3600" dirty="0" err="1"/>
              <a:t>Церебролізин</a:t>
            </a:r>
            <a:r>
              <a:rPr lang="uk-UA" sz="3600" dirty="0"/>
              <a:t> в лікуванні</a:t>
            </a:r>
            <a:br>
              <a:rPr lang="uk-UA" sz="3600" dirty="0"/>
            </a:br>
            <a:r>
              <a:rPr lang="uk-UA" sz="3600" dirty="0" err="1"/>
              <a:t>нейрокогнитивн</a:t>
            </a:r>
            <a:r>
              <a:rPr lang="ru-RU" sz="3600" dirty="0"/>
              <a:t>и</a:t>
            </a:r>
            <a:r>
              <a:rPr lang="uk-UA" sz="3600" dirty="0"/>
              <a:t>х порушень</a:t>
            </a:r>
            <a:br>
              <a:rPr lang="en-US" sz="3600" dirty="0"/>
            </a:br>
            <a:br>
              <a:rPr lang="en-US" sz="3600" dirty="0"/>
            </a:b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4339701" y="4383352"/>
            <a:ext cx="6858000" cy="933450"/>
          </a:xfrm>
        </p:spPr>
        <p:txBody>
          <a:bodyPr>
            <a:normAutofit/>
          </a:bodyPr>
          <a:lstStyle/>
          <a:p>
            <a:endParaRPr lang="de-AT" sz="1500" i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3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559" y="105688"/>
            <a:ext cx="2480441" cy="14835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Фронтотемпоральна</a:t>
            </a:r>
            <a:r>
              <a:rPr lang="uk-UA" dirty="0"/>
              <a:t> деменція </a:t>
            </a:r>
            <a:r>
              <a:rPr lang="en-US" dirty="0"/>
              <a:t>(</a:t>
            </a:r>
            <a:r>
              <a:rPr lang="uk-UA" dirty="0" err="1"/>
              <a:t>Таупатії</a:t>
            </a:r>
            <a:r>
              <a:rPr lang="en-US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799" y="1343026"/>
            <a:ext cx="10845583" cy="4752974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/>
              <a:t>Тау</a:t>
            </a:r>
            <a:r>
              <a:rPr lang="en-US" b="1" dirty="0"/>
              <a:t>- </a:t>
            </a:r>
            <a:r>
              <a:rPr lang="uk-UA" b="1" dirty="0"/>
              <a:t>протеїни</a:t>
            </a:r>
            <a:r>
              <a:rPr lang="en-US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</a:t>
            </a:r>
            <a:r>
              <a:rPr lang="uk-UA" dirty="0"/>
              <a:t>у</a:t>
            </a:r>
            <a:r>
              <a:rPr lang="en-US" dirty="0"/>
              <a:t> </a:t>
            </a:r>
            <a:r>
              <a:rPr lang="uk-UA" dirty="0"/>
              <a:t>є основним </a:t>
            </a:r>
            <a:r>
              <a:rPr lang="uk-UA" dirty="0" err="1"/>
              <a:t>нейрональним</a:t>
            </a:r>
            <a:r>
              <a:rPr lang="uk-UA" dirty="0"/>
              <a:t> </a:t>
            </a:r>
            <a:r>
              <a:rPr lang="uk-UA" dirty="0" err="1"/>
              <a:t>цитоскелетним</a:t>
            </a:r>
            <a:r>
              <a:rPr lang="uk-UA" dirty="0"/>
              <a:t> білком, що кодується за допомогою альтернативного </a:t>
            </a:r>
            <a:r>
              <a:rPr lang="uk-UA" dirty="0" err="1"/>
              <a:t>сплайсингу</a:t>
            </a:r>
            <a:r>
              <a:rPr lang="uk-UA" dirty="0"/>
              <a:t> гену </a:t>
            </a:r>
            <a:r>
              <a:rPr lang="en-US" dirty="0"/>
              <a:t>(MAPT)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Різні </a:t>
            </a:r>
            <a:r>
              <a:rPr lang="uk-UA" dirty="0" err="1"/>
              <a:t>ізоформи</a:t>
            </a:r>
            <a:r>
              <a:rPr lang="uk-UA" dirty="0"/>
              <a:t> тау зустрічаються в ЦНС в залежності від числа реплікацій домену (зв'язування </a:t>
            </a:r>
            <a:r>
              <a:rPr lang="uk-UA" dirty="0" err="1"/>
              <a:t>мікротрубочок</a:t>
            </a:r>
            <a:r>
              <a:rPr lang="uk-UA" dirty="0"/>
              <a:t> до ~ 32 амінокислот), можуть бути як 3-повторювані (3</a:t>
            </a:r>
            <a:r>
              <a:rPr lang="en-US" dirty="0"/>
              <a:t>R), </a:t>
            </a:r>
            <a:r>
              <a:rPr lang="uk-UA" dirty="0"/>
              <a:t>так і 4-повторювані форми (4</a:t>
            </a:r>
            <a:r>
              <a:rPr lang="en-US" dirty="0"/>
              <a:t>R) </a:t>
            </a:r>
            <a:r>
              <a:rPr lang="uk-UA" dirty="0"/>
              <a:t>тау</a:t>
            </a:r>
            <a:endParaRPr lang="en-US" dirty="0"/>
          </a:p>
          <a:p>
            <a:r>
              <a:rPr lang="en-US" b="1" dirty="0" err="1"/>
              <a:t>Tauopathies</a:t>
            </a:r>
            <a:r>
              <a:rPr lang="en-US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err="1"/>
              <a:t>Таупатії</a:t>
            </a:r>
            <a:r>
              <a:rPr lang="en-US" dirty="0"/>
              <a:t> </a:t>
            </a:r>
            <a:r>
              <a:rPr lang="ru-RU" dirty="0"/>
              <a:t>є </a:t>
            </a:r>
            <a:r>
              <a:rPr lang="uk-UA" dirty="0" err="1"/>
              <a:t>поширен</a:t>
            </a:r>
            <a:r>
              <a:rPr lang="ru-RU" dirty="0"/>
              <a:t>ими </a:t>
            </a:r>
            <a:r>
              <a:rPr lang="ru-RU" dirty="0" err="1"/>
              <a:t>нейродегенеративними</a:t>
            </a:r>
            <a:r>
              <a:rPr lang="ru-RU" dirty="0"/>
              <a:t> </a:t>
            </a:r>
            <a:r>
              <a:rPr lang="ru-RU" dirty="0" err="1"/>
              <a:t>захворюваннями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до </a:t>
            </a:r>
            <a:r>
              <a:rPr lang="ru-RU" dirty="0" err="1"/>
              <a:t>поведінкових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і </a:t>
            </a:r>
            <a:r>
              <a:rPr lang="ru-RU" dirty="0" err="1"/>
              <a:t>деменції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err="1"/>
              <a:t>Таупатії</a:t>
            </a:r>
            <a:r>
              <a:rPr lang="en-US" dirty="0"/>
              <a:t> </a:t>
            </a:r>
            <a:r>
              <a:rPr lang="uk-UA" dirty="0"/>
              <a:t>є групою </a:t>
            </a:r>
            <a:r>
              <a:rPr lang="uk-UA" dirty="0" err="1"/>
              <a:t>нейродегенеративних</a:t>
            </a:r>
            <a:r>
              <a:rPr lang="uk-UA" dirty="0"/>
              <a:t> розладів з накопиченням 3-повторюваних (3</a:t>
            </a:r>
            <a:r>
              <a:rPr lang="en-US" dirty="0"/>
              <a:t>R) </a:t>
            </a:r>
            <a:r>
              <a:rPr lang="uk-UA" dirty="0"/>
              <a:t>або 4-повторюваних  форм (4</a:t>
            </a:r>
            <a:r>
              <a:rPr lang="en-US" dirty="0"/>
              <a:t>R) </a:t>
            </a:r>
            <a:r>
              <a:rPr lang="uk-UA" dirty="0"/>
              <a:t>Тау. Хоча 3</a:t>
            </a:r>
            <a:r>
              <a:rPr lang="en-US" dirty="0"/>
              <a:t>R </a:t>
            </a:r>
            <a:r>
              <a:rPr lang="uk-UA" dirty="0"/>
              <a:t>тау виявляється, як при хворобі Піка, так і при хворобі Альцгеймера (</a:t>
            </a:r>
            <a:r>
              <a:rPr lang="en-US" dirty="0"/>
              <a:t>AD)</a:t>
            </a:r>
            <a:r>
              <a:rPr lang="uk-UA" dirty="0"/>
              <a:t>   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b="1" dirty="0" err="1"/>
              <a:t>Фронтотемпоральна</a:t>
            </a:r>
            <a:r>
              <a:rPr lang="uk-UA" b="1" dirty="0"/>
              <a:t> деменція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err="1"/>
              <a:t>Фронтотемпоральна</a:t>
            </a:r>
            <a:r>
              <a:rPr lang="uk-UA" dirty="0"/>
              <a:t> деменція </a:t>
            </a:r>
            <a:r>
              <a:rPr lang="en-US" dirty="0"/>
              <a:t>(</a:t>
            </a:r>
            <a:r>
              <a:rPr lang="uk-UA" dirty="0"/>
              <a:t>або хв. Піка</a:t>
            </a:r>
            <a:r>
              <a:rPr lang="en-US" dirty="0"/>
              <a:t>) </a:t>
            </a:r>
            <a:r>
              <a:rPr lang="uk-UA" dirty="0"/>
              <a:t>– це рідкісний </a:t>
            </a:r>
            <a:r>
              <a:rPr lang="uk-UA" dirty="0" err="1"/>
              <a:t>нейродегенеративний</a:t>
            </a:r>
            <a:r>
              <a:rPr lang="uk-UA" dirty="0"/>
              <a:t> розлад, </a:t>
            </a:r>
            <a:r>
              <a:rPr lang="uk-UA" dirty="0" err="1"/>
              <a:t>пов</a:t>
            </a:r>
            <a:r>
              <a:rPr lang="en-US" dirty="0"/>
              <a:t>’</a:t>
            </a:r>
            <a:r>
              <a:rPr lang="uk-UA" dirty="0" err="1"/>
              <a:t>язаний</a:t>
            </a:r>
            <a:r>
              <a:rPr lang="uk-UA" dirty="0"/>
              <a:t> з деменцією та </a:t>
            </a:r>
            <a:r>
              <a:rPr lang="uk-UA" dirty="0" err="1"/>
              <a:t>фронтотемпоральною</a:t>
            </a:r>
            <a:r>
              <a:rPr lang="uk-UA" dirty="0"/>
              <a:t> лобною дегенерацією.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err="1"/>
              <a:t>Фронтотемпоральна</a:t>
            </a:r>
            <a:r>
              <a:rPr lang="uk-UA" dirty="0"/>
              <a:t> деменція відноситься до групи захворювань, спричинених прогресуючою втратою нервових клітин в лобних долях мозку</a:t>
            </a:r>
            <a:r>
              <a:rPr lang="en-US" dirty="0"/>
              <a:t> </a:t>
            </a:r>
            <a:r>
              <a:rPr lang="uk-UA" dirty="0"/>
              <a:t>або в скроневих долях мозку.</a:t>
            </a:r>
            <a:endParaRPr lang="en-US" dirty="0"/>
          </a:p>
          <a:p>
            <a:r>
              <a:rPr lang="uk-UA" b="1" dirty="0"/>
              <a:t>Основні симптоми</a:t>
            </a:r>
            <a:r>
              <a:rPr lang="en-US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Цей</a:t>
            </a:r>
            <a:r>
              <a:rPr lang="ru-RU" dirty="0"/>
              <a:t> стан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помітними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в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міжособистісних</a:t>
            </a:r>
            <a:r>
              <a:rPr lang="ru-RU" dirty="0"/>
              <a:t> </a:t>
            </a:r>
            <a:r>
              <a:rPr lang="ru-RU" dirty="0" err="1"/>
              <a:t>відносинах</a:t>
            </a:r>
            <a:r>
              <a:rPr lang="ru-RU" dirty="0"/>
              <a:t> та </a:t>
            </a:r>
            <a:r>
              <a:rPr lang="ru-RU" dirty="0" err="1"/>
              <a:t>поведінці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85750" y="6602413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Rockenstein et al. BMC </a:t>
            </a:r>
            <a:r>
              <a:rPr lang="en-US" sz="800" dirty="0" err="1"/>
              <a:t>Neurosci</a:t>
            </a:r>
            <a:r>
              <a:rPr lang="en-US" sz="800" dirty="0"/>
              <a:t> (2015) </a:t>
            </a:r>
          </a:p>
        </p:txBody>
      </p:sp>
    </p:spTree>
    <p:extLst>
      <p:ext uri="{BB962C8B-B14F-4D97-AF65-F5344CB8AC3E}">
        <p14:creationId xmlns:p14="http://schemas.microsoft.com/office/powerpoint/2010/main" val="35051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Фронтотемпоральна</a:t>
            </a:r>
            <a:r>
              <a:rPr lang="uk-UA" dirty="0"/>
              <a:t> деменція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3208" y="1871663"/>
            <a:ext cx="10845583" cy="3114674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/>
              <a:t>Типи </a:t>
            </a:r>
            <a:r>
              <a:rPr lang="en-US" b="1" dirty="0"/>
              <a:t>:</a:t>
            </a:r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Поведінковий варіант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Цей</a:t>
            </a:r>
            <a:r>
              <a:rPr lang="ru-RU" dirty="0"/>
              <a:t> стан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вираженими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в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міжособистісних</a:t>
            </a:r>
            <a:r>
              <a:rPr lang="ru-RU" dirty="0"/>
              <a:t> </a:t>
            </a:r>
            <a:r>
              <a:rPr lang="ru-RU" dirty="0" err="1"/>
              <a:t>відносинах</a:t>
            </a:r>
            <a:r>
              <a:rPr lang="ru-RU" dirty="0"/>
              <a:t> та </a:t>
            </a:r>
            <a:r>
              <a:rPr lang="ru-RU" dirty="0" err="1"/>
              <a:t>поведінці</a:t>
            </a:r>
            <a:r>
              <a:rPr lang="en-US" dirty="0"/>
              <a:t>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Первинна прогресуюча афазія</a:t>
            </a:r>
            <a:endParaRPr lang="en-US" dirty="0"/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uk-UA" dirty="0"/>
              <a:t>Це друга основна форма </a:t>
            </a:r>
            <a:r>
              <a:rPr lang="uk-UA" dirty="0" err="1"/>
              <a:t>фронтотемпоральної</a:t>
            </a:r>
            <a:r>
              <a:rPr lang="uk-UA" dirty="0"/>
              <a:t> дегенерації, яка впливає на порушення </a:t>
            </a:r>
            <a:r>
              <a:rPr lang="uk-UA" dirty="0" err="1"/>
              <a:t>мовних</a:t>
            </a:r>
            <a:r>
              <a:rPr lang="uk-UA" dirty="0"/>
              <a:t> навичок, розмовну мову, письмо та розуміння</a:t>
            </a:r>
            <a:r>
              <a:rPr lang="en-US" dirty="0"/>
              <a:t>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Порушення моторної </a:t>
            </a:r>
            <a:r>
              <a:rPr lang="en-US" dirty="0"/>
              <a:t>(</a:t>
            </a:r>
            <a:r>
              <a:rPr lang="uk-UA" dirty="0"/>
              <a:t>рухової або м</a:t>
            </a:r>
            <a:r>
              <a:rPr lang="en-US" dirty="0"/>
              <a:t>’</a:t>
            </a:r>
            <a:r>
              <a:rPr lang="uk-UA" dirty="0" err="1"/>
              <a:t>язевої</a:t>
            </a:r>
            <a:r>
              <a:rPr lang="en-US" dirty="0"/>
              <a:t>) </a:t>
            </a:r>
            <a:r>
              <a:rPr lang="uk-UA" dirty="0"/>
              <a:t>функції</a:t>
            </a:r>
            <a:endParaRPr lang="en-US" dirty="0"/>
          </a:p>
          <a:p>
            <a:pPr marL="1085850" lvl="1" indent="-342900">
              <a:buFont typeface="Courier New" panose="02070309020205020404" pitchFamily="49" charset="0"/>
              <a:buChar char="o"/>
            </a:pPr>
            <a:r>
              <a:rPr lang="uk-UA" dirty="0"/>
              <a:t>Існують три розлади, які є частиною діапазону порушень при </a:t>
            </a:r>
            <a:r>
              <a:rPr lang="uk-UA" dirty="0" err="1"/>
              <a:t>фронтотемпоральній</a:t>
            </a:r>
            <a:r>
              <a:rPr lang="uk-UA" dirty="0"/>
              <a:t> дегенерації, і спричиняють зміни моторної або рухової функції з поведінковими або </a:t>
            </a:r>
            <a:r>
              <a:rPr lang="uk-UA" dirty="0" err="1"/>
              <a:t>мовними</a:t>
            </a:r>
            <a:r>
              <a:rPr lang="uk-UA" dirty="0"/>
              <a:t> порушеннями або без них.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85750" y="6557985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2"/>
              </a:rPr>
              <a:t>https://www.alz.org/dementia/fronto-temporal-dementia-ftd-symptoms.asp</a:t>
            </a:r>
            <a:r>
              <a:rPr lang="en-US" sz="800" dirty="0"/>
              <a:t> 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808" y="105688"/>
            <a:ext cx="3399151" cy="243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Діагностичні труднощі різних симптомів </a:t>
            </a:r>
            <a:r>
              <a:rPr lang="en-US" dirty="0"/>
              <a:t>NCDs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798" y="1314451"/>
            <a:ext cx="10845583" cy="3476625"/>
          </a:xfrm>
        </p:spPr>
        <p:txBody>
          <a:bodyPr/>
          <a:lstStyle/>
          <a:p>
            <a:r>
              <a:rPr lang="uk-UA" sz="2000" dirty="0"/>
              <a:t>Ураження різних областей при </a:t>
            </a:r>
            <a:r>
              <a:rPr lang="uk-UA" sz="2000" b="1" dirty="0" err="1"/>
              <a:t>нейрокогнитивних</a:t>
            </a:r>
            <a:r>
              <a:rPr lang="uk-UA" sz="2000" b="1" dirty="0"/>
              <a:t> розладах </a:t>
            </a:r>
            <a:r>
              <a:rPr lang="uk-UA" sz="2000" dirty="0"/>
              <a:t>показує подібні симптоми</a:t>
            </a:r>
            <a:br>
              <a:rPr lang="en-US" dirty="0"/>
            </a:b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uk-UA" sz="2000" dirty="0"/>
              <a:t>це призводить до труднощів з їх діагностикою, особливо на ранніх стадіях</a:t>
            </a:r>
            <a:endParaRPr lang="en-US" sz="20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2665889" y="1994623"/>
            <a:ext cx="6697965" cy="4789804"/>
            <a:chOff x="2400300" y="1495426"/>
            <a:chExt cx="6697965" cy="4789804"/>
          </a:xfrm>
        </p:grpSpPr>
        <p:graphicFrame>
          <p:nvGraphicFramePr>
            <p:cNvPr id="5" name="Diagramm 4"/>
            <p:cNvGraphicFramePr/>
            <p:nvPr>
              <p:extLst/>
            </p:nvPr>
          </p:nvGraphicFramePr>
          <p:xfrm>
            <a:off x="2400300" y="1495426"/>
            <a:ext cx="6697965" cy="47898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8" name="Diagramm 7"/>
            <p:cNvGraphicFramePr/>
            <p:nvPr>
              <p:extLst/>
            </p:nvPr>
          </p:nvGraphicFramePr>
          <p:xfrm>
            <a:off x="2991554" y="3048000"/>
            <a:ext cx="5588002" cy="32372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31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Проблеми в діагностуванні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3208" y="1962493"/>
            <a:ext cx="10845583" cy="420470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uk-UA" dirty="0"/>
              <a:t>нестача часу</a:t>
            </a:r>
            <a:endParaRPr lang="en-US" dirty="0"/>
          </a:p>
          <a:p>
            <a:pPr lvl="2" indent="0"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uk-UA" sz="1400" dirty="0"/>
              <a:t>Діагностика та класифікація повинні бути доступними, щоб усі доктори могли обробити результати тестування</a:t>
            </a:r>
            <a:r>
              <a:rPr lang="en-US" sz="1400" dirty="0"/>
              <a:t>:</a:t>
            </a:r>
          </a:p>
          <a:p>
            <a:pPr lvl="3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1300" u="sng" dirty="0"/>
              <a:t>Лікарі загальної практики</a:t>
            </a:r>
            <a:r>
              <a:rPr lang="uk-UA" sz="1300" dirty="0"/>
              <a:t> не мають доступу до нейропсихологічного тестування</a:t>
            </a:r>
            <a:r>
              <a:rPr lang="en-US" sz="1300" dirty="0"/>
              <a:t>, </a:t>
            </a:r>
            <a:r>
              <a:rPr lang="uk-UA" sz="1300" dirty="0"/>
              <a:t>сучасних знімків</a:t>
            </a:r>
            <a:r>
              <a:rPr lang="en-US" sz="1300" dirty="0"/>
              <a:t>, </a:t>
            </a:r>
            <a:r>
              <a:rPr lang="uk-UA" sz="1300" dirty="0"/>
              <a:t>та аналізу цереброспінальної рідини</a:t>
            </a:r>
            <a:endParaRPr lang="en-US" sz="1300" dirty="0"/>
          </a:p>
          <a:p>
            <a:pPr lvl="3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1300" u="sng" dirty="0"/>
              <a:t>Спеціальні працівники</a:t>
            </a:r>
            <a:r>
              <a:rPr lang="uk-UA" sz="1300" dirty="0"/>
              <a:t>, які беруть участь в дослідженнях чи клінічних </a:t>
            </a:r>
            <a:r>
              <a:rPr lang="uk-UA" sz="1300" dirty="0" err="1"/>
              <a:t>випробовуваннях</a:t>
            </a:r>
            <a:r>
              <a:rPr lang="uk-UA" sz="1300" dirty="0"/>
              <a:t> матимуть усі ці інструменти</a:t>
            </a:r>
            <a:r>
              <a:rPr lang="en-US" sz="1300" baseline="30000" dirty="0"/>
              <a:t>3</a:t>
            </a:r>
            <a:r>
              <a:rPr lang="en-US" sz="1300" dirty="0"/>
              <a:t>.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	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тестів</a:t>
            </a:r>
            <a:endParaRPr lang="ru-R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чітких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 (особливо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uk-UA" dirty="0"/>
              <a:t>легких </a:t>
            </a:r>
            <a:r>
              <a:rPr lang="uk-UA" dirty="0" err="1"/>
              <a:t>когнитивних</a:t>
            </a:r>
            <a:r>
              <a:rPr lang="uk-UA" dirty="0"/>
              <a:t> порушень</a:t>
            </a:r>
            <a:r>
              <a:rPr lang="ru-RU" dirty="0"/>
              <a:t>)</a:t>
            </a:r>
          </a:p>
          <a:p>
            <a:pPr marL="457200" lvl="1" indent="0"/>
            <a:endParaRPr lang="ru-RU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453070" y="6167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J.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Hort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al, EFNS GUIDELINES; European Journal of Neurology 2010</a:t>
            </a:r>
          </a:p>
          <a:p>
            <a:r>
              <a:rPr lang="en-US" sz="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María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del Carmen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Díaz-Mardomingo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Brain Sci. 2017, 7</a:t>
            </a:r>
          </a:p>
          <a:p>
            <a:r>
              <a:rPr lang="en-US" sz="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McKhann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GM;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Alzheimers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Dement. 2011 May</a:t>
            </a:r>
          </a:p>
        </p:txBody>
      </p:sp>
    </p:spTree>
    <p:extLst>
      <p:ext uri="{BB962C8B-B14F-4D97-AF65-F5344CB8AC3E}">
        <p14:creationId xmlns:p14="http://schemas.microsoft.com/office/powerpoint/2010/main" val="39915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/>
          <p:cNvSpPr/>
          <p:nvPr/>
        </p:nvSpPr>
        <p:spPr>
          <a:xfrm>
            <a:off x="401677" y="385785"/>
            <a:ext cx="11388648" cy="305064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2085357" y="385785"/>
            <a:ext cx="8472602" cy="1012722"/>
            <a:chOff x="2085357" y="923478"/>
            <a:chExt cx="8472602" cy="1012722"/>
          </a:xfrm>
        </p:grpSpPr>
        <p:grpSp>
          <p:nvGrpSpPr>
            <p:cNvPr id="3" name="Gruppieren 2"/>
            <p:cNvGrpSpPr/>
            <p:nvPr/>
          </p:nvGrpSpPr>
          <p:grpSpPr>
            <a:xfrm>
              <a:off x="2133120" y="982158"/>
              <a:ext cx="8114292" cy="577012"/>
              <a:chOff x="2133120" y="982158"/>
              <a:chExt cx="8114292" cy="577012"/>
            </a:xfrm>
          </p:grpSpPr>
          <p:sp>
            <p:nvSpPr>
              <p:cNvPr id="5" name="Rechtwinkliges Dreieck 4"/>
              <p:cNvSpPr/>
              <p:nvPr/>
            </p:nvSpPr>
            <p:spPr>
              <a:xfrm>
                <a:off x="2133120" y="982158"/>
                <a:ext cx="1870908" cy="577012"/>
              </a:xfrm>
              <a:prstGeom prst="rtTriangle">
                <a:avLst/>
              </a:prstGeom>
              <a:solidFill>
                <a:srgbClr val="85BD5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Parallelogramm 5"/>
              <p:cNvSpPr/>
              <p:nvPr/>
            </p:nvSpPr>
            <p:spPr>
              <a:xfrm flipH="1">
                <a:off x="2283609" y="982158"/>
                <a:ext cx="3751384" cy="576948"/>
              </a:xfrm>
              <a:prstGeom prst="parallelogram">
                <a:avLst>
                  <a:gd name="adj" fmla="val 330076"/>
                </a:avLst>
              </a:prstGeom>
              <a:solidFill>
                <a:srgbClr val="85BD5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htwinkliges Dreieck 12"/>
              <p:cNvSpPr/>
              <p:nvPr/>
            </p:nvSpPr>
            <p:spPr>
              <a:xfrm rot="10800000">
                <a:off x="8376504" y="982158"/>
                <a:ext cx="1870908" cy="577012"/>
              </a:xfrm>
              <a:prstGeom prst="rtTriangle">
                <a:avLst/>
              </a:prstGeom>
              <a:solidFill>
                <a:srgbClr val="00A75C">
                  <a:alpha val="83922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Parallelogramm 6"/>
              <p:cNvSpPr/>
              <p:nvPr/>
            </p:nvSpPr>
            <p:spPr>
              <a:xfrm flipH="1">
                <a:off x="4314574" y="982158"/>
                <a:ext cx="3751384" cy="576948"/>
              </a:xfrm>
              <a:prstGeom prst="parallelogram">
                <a:avLst>
                  <a:gd name="adj" fmla="val 330076"/>
                </a:avLst>
              </a:prstGeom>
              <a:solidFill>
                <a:srgbClr val="00A75C">
                  <a:alpha val="83922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Parallelogramm 7"/>
              <p:cNvSpPr/>
              <p:nvPr/>
            </p:nvSpPr>
            <p:spPr>
              <a:xfrm flipH="1">
                <a:off x="6345539" y="982158"/>
                <a:ext cx="3751384" cy="576948"/>
              </a:xfrm>
              <a:prstGeom prst="parallelogram">
                <a:avLst>
                  <a:gd name="adj" fmla="val 330076"/>
                </a:avLst>
              </a:prstGeom>
              <a:solidFill>
                <a:srgbClr val="00A75C">
                  <a:alpha val="83922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" name="Textfeld 1"/>
            <p:cNvSpPr txBox="1"/>
            <p:nvPr/>
          </p:nvSpPr>
          <p:spPr>
            <a:xfrm>
              <a:off x="2085357" y="923478"/>
              <a:ext cx="139480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solidFill>
                    <a:schemeClr val="bg1"/>
                  </a:solidFill>
                </a:rPr>
                <a:t>Легкі</a:t>
              </a:r>
            </a:p>
            <a:p>
              <a:r>
                <a:rPr lang="uk-UA" sz="1400" dirty="0" err="1">
                  <a:solidFill>
                    <a:schemeClr val="bg1"/>
                  </a:solidFill>
                </a:rPr>
                <a:t>когнитивні</a:t>
              </a:r>
              <a:r>
                <a:rPr lang="uk-UA" sz="1400" dirty="0">
                  <a:solidFill>
                    <a:schemeClr val="bg1"/>
                  </a:solidFill>
                </a:rPr>
                <a:t> порушення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619800" y="982093"/>
              <a:ext cx="107900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solidFill>
                    <a:schemeClr val="bg1"/>
                  </a:solidFill>
                </a:rPr>
                <a:t>Помірні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uk-UA" sz="1400" dirty="0" err="1">
                  <a:solidFill>
                    <a:schemeClr val="bg1"/>
                  </a:solidFill>
                </a:rPr>
                <a:t>когнитивні</a:t>
              </a:r>
              <a:r>
                <a:rPr lang="uk-UA" sz="1400" dirty="0">
                  <a:solidFill>
                    <a:schemeClr val="bg1"/>
                  </a:solidFill>
                </a:rPr>
                <a:t> порушення</a:t>
              </a:r>
              <a:endParaRPr lang="en-US" sz="1400" dirty="0">
                <a:solidFill>
                  <a:schemeClr val="bg1"/>
                </a:solidFill>
              </a:endParaRPr>
            </a:p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776729" y="982093"/>
              <a:ext cx="1079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solidFill>
                    <a:schemeClr val="bg1"/>
                  </a:solidFill>
                </a:rPr>
                <a:t>Легка</a:t>
              </a:r>
            </a:p>
            <a:p>
              <a:r>
                <a:rPr lang="uk-UA" sz="1400" dirty="0">
                  <a:solidFill>
                    <a:schemeClr val="bg1"/>
                  </a:solidFill>
                </a:rPr>
                <a:t>деменція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7807694" y="982093"/>
              <a:ext cx="10790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solidFill>
                    <a:schemeClr val="bg1"/>
                  </a:solidFill>
                </a:rPr>
                <a:t>Деменція</a:t>
              </a:r>
            </a:p>
            <a:p>
              <a:r>
                <a:rPr lang="uk-UA" sz="1400" dirty="0">
                  <a:solidFill>
                    <a:schemeClr val="bg1"/>
                  </a:solidFill>
                </a:rPr>
                <a:t>середньої тяжкості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9369973" y="923478"/>
              <a:ext cx="11879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>
                  <a:solidFill>
                    <a:schemeClr val="bg1"/>
                  </a:solidFill>
                </a:rPr>
                <a:t>Тяжка</a:t>
              </a:r>
            </a:p>
            <a:p>
              <a:r>
                <a:rPr lang="uk-UA" sz="1400" dirty="0">
                  <a:solidFill>
                    <a:schemeClr val="bg1"/>
                  </a:solidFill>
                </a:rPr>
                <a:t>деменція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8" name="Diagramm 17"/>
          <p:cNvGraphicFramePr/>
          <p:nvPr>
            <p:extLst/>
          </p:nvPr>
        </p:nvGraphicFramePr>
        <p:xfrm>
          <a:off x="3258741" y="949934"/>
          <a:ext cx="5853482" cy="256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3" name="Gruppieren 22"/>
          <p:cNvGrpSpPr/>
          <p:nvPr/>
        </p:nvGrpSpPr>
        <p:grpSpPr>
          <a:xfrm>
            <a:off x="401676" y="4579755"/>
            <a:ext cx="11388648" cy="867568"/>
            <a:chOff x="331758" y="3393798"/>
            <a:chExt cx="11388648" cy="1216609"/>
          </a:xfrm>
        </p:grpSpPr>
        <p:sp>
          <p:nvSpPr>
            <p:cNvPr id="19" name="Rechteck 18"/>
            <p:cNvSpPr/>
            <p:nvPr/>
          </p:nvSpPr>
          <p:spPr>
            <a:xfrm>
              <a:off x="331758" y="3393798"/>
              <a:ext cx="2795271" cy="1216609"/>
            </a:xfrm>
            <a:prstGeom prst="rect">
              <a:avLst/>
            </a:prstGeom>
            <a:solidFill>
              <a:srgbClr val="00A7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uk-UA" sz="1600" b="1" dirty="0"/>
                <a:t>Когнітивні порушення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3196217" y="3393798"/>
              <a:ext cx="2795271" cy="1216609"/>
            </a:xfrm>
            <a:prstGeom prst="rect">
              <a:avLst/>
            </a:prstGeom>
            <a:solidFill>
              <a:srgbClr val="00A7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uk-UA" sz="1600" b="1" dirty="0"/>
                <a:t>Активність повсякденного життя</a:t>
              </a:r>
            </a:p>
          </p:txBody>
        </p:sp>
        <p:sp>
          <p:nvSpPr>
            <p:cNvPr id="21" name="Rechteck 20"/>
            <p:cNvSpPr/>
            <p:nvPr/>
          </p:nvSpPr>
          <p:spPr>
            <a:xfrm>
              <a:off x="6060676" y="3393798"/>
              <a:ext cx="2795271" cy="1216609"/>
            </a:xfrm>
            <a:prstGeom prst="rect">
              <a:avLst/>
            </a:prstGeom>
            <a:solidFill>
              <a:srgbClr val="00A7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uk-UA" sz="1600" b="1" dirty="0"/>
                <a:t>Основні життєві функції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8925135" y="3393798"/>
              <a:ext cx="2795271" cy="1216609"/>
            </a:xfrm>
            <a:prstGeom prst="rect">
              <a:avLst/>
            </a:prstGeom>
            <a:solidFill>
              <a:srgbClr val="00A7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uk-UA" sz="1600" b="1" dirty="0"/>
                <a:t>Поведінкові та психіатричні розлади </a:t>
              </a:r>
            </a:p>
          </p:txBody>
        </p:sp>
      </p:grpSp>
      <p:sp>
        <p:nvSpPr>
          <p:cNvPr id="24" name="Rechteck 23"/>
          <p:cNvSpPr/>
          <p:nvPr/>
        </p:nvSpPr>
        <p:spPr>
          <a:xfrm>
            <a:off x="401677" y="4099109"/>
            <a:ext cx="11388648" cy="422031"/>
          </a:xfrm>
          <a:prstGeom prst="rect">
            <a:avLst/>
          </a:prstGeom>
          <a:solidFill>
            <a:srgbClr val="E30613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ЦЕРЕБРОЛІЗИН ДІЄ ЕФЕКТИВНО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2" name="Gleichschenkliges Dreieck 61"/>
          <p:cNvSpPr/>
          <p:nvPr/>
        </p:nvSpPr>
        <p:spPr>
          <a:xfrm rot="10800000">
            <a:off x="401677" y="3425838"/>
            <a:ext cx="11388646" cy="662740"/>
          </a:xfrm>
          <a:prstGeom prst="triangle">
            <a:avLst>
              <a:gd name="adj" fmla="val 50131"/>
            </a:avLst>
          </a:prstGeom>
          <a:solidFill>
            <a:srgbClr val="E306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feld 62"/>
          <p:cNvSpPr txBox="1"/>
          <p:nvPr/>
        </p:nvSpPr>
        <p:spPr>
          <a:xfrm>
            <a:off x="3852385" y="3469062"/>
            <a:ext cx="4482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ПРИ ВСІХ ВИПАДКАХ ДЕМЕНЦІЇ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109" l="0" r="99517">
                        <a14:foregroundMark x1="4831" y1="34515" x2="13527" y2="37589"/>
                        <a14:foregroundMark x1="43478" y1="46572" x2="49034" y2="48700"/>
                        <a14:foregroundMark x1="59662" y1="35697" x2="64493" y2="16548"/>
                        <a14:foregroundMark x1="54106" y1="10402" x2="55556" y2="32624"/>
                        <a14:foregroundMark x1="59662" y1="5674" x2="59662" y2="5674"/>
                        <a14:foregroundMark x1="52899" y1="4965" x2="88164" y2="30733"/>
                        <a14:foregroundMark x1="49758" y1="1655" x2="49758" y2="16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0432" y="1067657"/>
            <a:ext cx="2410100" cy="246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7987" y="340775"/>
            <a:ext cx="8151739" cy="1143000"/>
          </a:xfrm>
        </p:spPr>
        <p:txBody>
          <a:bodyPr>
            <a:normAutofit/>
          </a:bodyPr>
          <a:lstStyle/>
          <a:p>
            <a:r>
              <a:rPr lang="uk-UA" dirty="0"/>
              <a:t>Дослідження </a:t>
            </a:r>
            <a:r>
              <a:rPr lang="uk-UA" dirty="0" err="1"/>
              <a:t>Рутьє</a:t>
            </a:r>
            <a:r>
              <a:rPr lang="uk-UA" dirty="0"/>
              <a:t> </a:t>
            </a:r>
            <a:r>
              <a:rPr lang="en-US" dirty="0"/>
              <a:t>2001 (</a:t>
            </a:r>
            <a:r>
              <a:rPr lang="uk-UA" dirty="0"/>
              <a:t>ХА</a:t>
            </a:r>
            <a:r>
              <a:rPr lang="en-US" dirty="0"/>
              <a:t>)</a:t>
            </a:r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859971" y="1719942"/>
          <a:ext cx="10363200" cy="3226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5144">
                  <a:extLst>
                    <a:ext uri="{9D8B030D-6E8A-4147-A177-3AD203B41FA5}">
                      <a16:colId xmlns:a16="http://schemas.microsoft.com/office/drawing/2014/main" val="2848687934"/>
                    </a:ext>
                  </a:extLst>
                </a:gridCol>
                <a:gridCol w="7838056">
                  <a:extLst>
                    <a:ext uri="{9D8B030D-6E8A-4147-A177-3AD203B41FA5}">
                      <a16:colId xmlns:a16="http://schemas.microsoft.com/office/drawing/2014/main" val="967767418"/>
                    </a:ext>
                  </a:extLst>
                </a:gridCol>
              </a:tblGrid>
              <a:tr h="489859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Дослідник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Ruether</a:t>
                      </a:r>
                      <a:r>
                        <a:rPr lang="en-I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et</a:t>
                      </a:r>
                      <a:r>
                        <a:rPr lang="en-IN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al. 2001 </a:t>
                      </a:r>
                      <a:r>
                        <a:rPr lang="en-I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– </a:t>
                      </a:r>
                      <a:r>
                        <a:rPr lang="uk-UA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рандомізоване</a:t>
                      </a:r>
                      <a:r>
                        <a:rPr lang="en-I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uk-UA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подвійно-сліпе</a:t>
                      </a:r>
                      <a:r>
                        <a:rPr lang="en-I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</a:t>
                      </a:r>
                      <a:r>
                        <a:rPr lang="en-IN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uk-UA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плацебо-контрольоване</a:t>
                      </a:r>
                      <a:r>
                        <a:rPr lang="en-IN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uk-UA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дослідження</a:t>
                      </a:r>
                      <a:endParaRPr lang="en-IN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935812"/>
                  </a:ext>
                </a:extLst>
              </a:tr>
              <a:tr h="517073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Ціль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Дослідити ефективність </a:t>
                      </a:r>
                      <a:r>
                        <a:rPr lang="uk-UA" sz="16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Церебролізину</a:t>
                      </a:r>
                      <a:r>
                        <a:rPr lang="uk-UA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 лікуванні ХА легкої та помірної важкості</a:t>
                      </a:r>
                      <a:endParaRPr lang="en-IN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709444"/>
                  </a:ext>
                </a:extLst>
              </a:tr>
              <a:tr h="546123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Тривалість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7 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місяців, 4 місяця лікування, 3 місяця спостереження</a:t>
                      </a:r>
                      <a:endParaRPr lang="en-IN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390533"/>
                  </a:ext>
                </a:extLst>
              </a:tr>
              <a:tr h="791906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Схема лікування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Церебролізин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в/в 30 мл на добу</a:t>
                      </a:r>
                      <a:endParaRPr lang="en-IN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en-IN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5 </a:t>
                      </a:r>
                      <a:r>
                        <a:rPr lang="uk-UA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днів в тиждень протягом</a:t>
                      </a:r>
                      <a:r>
                        <a:rPr lang="en-IN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4 </a:t>
                      </a:r>
                      <a:r>
                        <a:rPr lang="uk-UA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тижнів, повтор через 2 місяці</a:t>
                      </a:r>
                      <a:endParaRPr lang="en-IN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240465"/>
                  </a:ext>
                </a:extLst>
              </a:tr>
              <a:tr h="546123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Групи пацієнтів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149 пацієнтів, 76 в групі </a:t>
                      </a:r>
                      <a:r>
                        <a:rPr lang="uk-UA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Церебролізину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73 в групі плацебо</a:t>
                      </a:r>
                      <a:endParaRPr lang="en-IN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118435"/>
                  </a:ext>
                </a:extLst>
              </a:tr>
              <a:tr h="322182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Оцінка 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Шкала </a:t>
                      </a:r>
                      <a:r>
                        <a:rPr lang="en-US" sz="160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GCI, ADAS-cog</a:t>
                      </a:r>
                      <a:r>
                        <a:rPr lang="uk-UA" sz="160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ADAS-</a:t>
                      </a:r>
                      <a:r>
                        <a:rPr lang="en-US" sz="1600" u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noncog</a:t>
                      </a:r>
                      <a:endParaRPr lang="en-IN" sz="160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829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9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799" y="274638"/>
            <a:ext cx="11564258" cy="1076845"/>
          </a:xfrm>
        </p:spPr>
        <p:txBody>
          <a:bodyPr>
            <a:normAutofit fontScale="90000"/>
          </a:bodyPr>
          <a:lstStyle/>
          <a:p>
            <a:br>
              <a:rPr lang="ru-RU" sz="4000" dirty="0"/>
            </a:br>
            <a:r>
              <a:rPr lang="uk-UA" sz="4000" dirty="0"/>
              <a:t>Покращення </a:t>
            </a:r>
            <a:r>
              <a:rPr lang="uk-UA" sz="4000" dirty="0" err="1"/>
              <a:t>когнитивних</a:t>
            </a:r>
            <a:r>
              <a:rPr lang="uk-UA" sz="4000" dirty="0"/>
              <a:t> функцій</a:t>
            </a:r>
            <a:br>
              <a:rPr lang="en-US" dirty="0">
                <a:solidFill>
                  <a:srgbClr val="00A75C"/>
                </a:solidFill>
              </a:rPr>
            </a:b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5" name="Bildplatzhalter 4" descr="CEREBROLYSIN_ProductMonograph_2018_PRINT_20042018 - PDF-XChange Edit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471" y="1209141"/>
            <a:ext cx="7623630" cy="443971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72471" y="6586993"/>
            <a:ext cx="104486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RUETHER, E., et al. A 28-week, double-blind, placebo-controlled study with Cerebrolysin in patients with mild to moderate Alzheimer’s disease. International clinical psychopharmacology, 2001, 16. Jg.,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Nr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5, S. 253-263</a:t>
            </a: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6502249" y="1872315"/>
            <a:ext cx="5318328" cy="2472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–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Courier New"/>
              <a:buChar char="o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76704E4-8BCA-430D-A466-42BF41125A5C}"/>
              </a:ext>
            </a:extLst>
          </p:cNvPr>
          <p:cNvSpPr/>
          <p:nvPr/>
        </p:nvSpPr>
        <p:spPr>
          <a:xfrm>
            <a:off x="7904353" y="1705718"/>
            <a:ext cx="41423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Значні </a:t>
            </a:r>
            <a:r>
              <a:rPr lang="uk-UA" b="1" dirty="0" err="1">
                <a:solidFill>
                  <a:srgbClr val="E30613"/>
                </a:solidFill>
              </a:rPr>
              <a:t>когнитивні</a:t>
            </a:r>
            <a:r>
              <a:rPr lang="uk-UA" b="1" dirty="0">
                <a:solidFill>
                  <a:srgbClr val="E30613"/>
                </a:solidFill>
              </a:rPr>
              <a:t> поліпшення </a:t>
            </a:r>
            <a: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</a:rPr>
              <a:t>з </a:t>
            </a:r>
            <a:r>
              <a:rPr lang="uk-UA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Церебролізином</a:t>
            </a:r>
            <a:endParaRPr lang="uk-UA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Блискавичні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ефекти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від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лікування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протягом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кожного циклу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лікування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      </a:t>
            </a:r>
            <a:r>
              <a:rPr lang="uk-UA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Церебролізин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показує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b="1" dirty="0" err="1">
                <a:solidFill>
                  <a:srgbClr val="E30613"/>
                </a:solidFill>
              </a:rPr>
              <a:t>найбільший</a:t>
            </a:r>
            <a:r>
              <a:rPr lang="ru-RU" b="1" dirty="0">
                <a:solidFill>
                  <a:srgbClr val="E30613"/>
                </a:solidFill>
              </a:rPr>
              <a:t> </a:t>
            </a:r>
            <a:r>
              <a:rPr lang="ru-RU" b="1" dirty="0" err="1">
                <a:solidFill>
                  <a:srgbClr val="E30613"/>
                </a:solidFill>
              </a:rPr>
              <a:t>ефект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після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другого циклу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лікування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Різниця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в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ефективності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b="1" dirty="0">
                <a:solidFill>
                  <a:srgbClr val="E30613"/>
                </a:solidFill>
              </a:rPr>
              <a:t>в 3,2 </a:t>
            </a:r>
            <a:r>
              <a:rPr lang="ru-RU" b="1" dirty="0" err="1">
                <a:solidFill>
                  <a:srgbClr val="E30613"/>
                </a:solidFill>
              </a:rPr>
              <a:t>бали</a:t>
            </a:r>
            <a:r>
              <a:rPr lang="ru-RU" b="1" dirty="0">
                <a:solidFill>
                  <a:srgbClr val="E30613"/>
                </a:solidFill>
              </a:rPr>
              <a:t> на </a:t>
            </a:r>
            <a:r>
              <a:rPr lang="ru-RU" b="1" dirty="0" err="1">
                <a:solidFill>
                  <a:srgbClr val="E30613"/>
                </a:solidFill>
              </a:rPr>
              <a:t>користь</a:t>
            </a:r>
            <a:r>
              <a:rPr lang="ru-RU" b="1" dirty="0">
                <a:solidFill>
                  <a:srgbClr val="E30613"/>
                </a:solidFill>
              </a:rPr>
              <a:t> </a:t>
            </a:r>
            <a:r>
              <a:rPr lang="ru-RU" b="1" dirty="0" err="1">
                <a:solidFill>
                  <a:srgbClr val="E30613"/>
                </a:solidFill>
              </a:rPr>
              <a:t>Церебролізину</a:t>
            </a:r>
            <a:r>
              <a:rPr lang="ru-RU" b="1" dirty="0">
                <a:solidFill>
                  <a:srgbClr val="E30613"/>
                </a:solidFill>
              </a:rPr>
              <a:t> 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на 7-ий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місяць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підтверджує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довготривалі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результати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9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567852" y="5390798"/>
            <a:ext cx="49434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Покращення / зниження по шкалі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ADAS-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noncog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 пацієнтів, які отримували </a:t>
            </a:r>
            <a:r>
              <a:rPr kumimoji="0" lang="uk-UA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Церебролізин</a:t>
            </a:r>
            <a:r>
              <a:rPr kumimoji="0" lang="uk-U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або плацебо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uk-U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ХА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82012" y="6561180"/>
            <a:ext cx="9682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 RUETHER, E., et al. A 28-week, double-blind, placebo-controlled study with Cerebrolysin in patients with mild to moderate Alzheimer’s disease. International clinical psychopharmacology, 2001, 16. Jg.,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5, S. 253-263</a:t>
            </a:r>
          </a:p>
        </p:txBody>
      </p:sp>
      <p:pic>
        <p:nvPicPr>
          <p:cNvPr id="11" name="Bildplatzhalter 4" descr="CEREBROLYSIN_ProductMonograph_2018_PRINT_20042018 - PDF-XChange Edit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799" y="1467112"/>
            <a:ext cx="6973598" cy="3703165"/>
          </a:xfrm>
          <a:prstGeom prst="rect">
            <a:avLst/>
          </a:prstGeom>
        </p:spPr>
      </p:pic>
      <p:sp>
        <p:nvSpPr>
          <p:cNvPr id="12" name="Inhaltsplatzhalter 1"/>
          <p:cNvSpPr txBox="1">
            <a:spLocks/>
          </p:cNvSpPr>
          <p:nvPr/>
        </p:nvSpPr>
        <p:spPr>
          <a:xfrm>
            <a:off x="8186057" y="2230505"/>
            <a:ext cx="3799114" cy="3110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–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Courier New"/>
              <a:buChar char="o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Значні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b="1" dirty="0" err="1">
                <a:solidFill>
                  <a:srgbClr val="E30613"/>
                </a:solidFill>
                <a:latin typeface="+mn-lt"/>
                <a:cs typeface="+mn-cs"/>
              </a:rPr>
              <a:t>покращення</a:t>
            </a:r>
            <a:r>
              <a:rPr lang="ru-RU" sz="1800" b="1" dirty="0">
                <a:solidFill>
                  <a:srgbClr val="E30613"/>
                </a:solidFill>
                <a:latin typeface="+mn-lt"/>
                <a:cs typeface="+mn-cs"/>
              </a:rPr>
              <a:t> </a:t>
            </a:r>
            <a:r>
              <a:rPr lang="ru-RU" sz="1800" b="1" dirty="0" err="1">
                <a:solidFill>
                  <a:srgbClr val="E30613"/>
                </a:solidFill>
                <a:latin typeface="+mn-lt"/>
                <a:cs typeface="+mn-cs"/>
              </a:rPr>
              <a:t>поведінки</a:t>
            </a:r>
            <a:r>
              <a:rPr lang="ru-RU" sz="1800" b="1" dirty="0">
                <a:solidFill>
                  <a:srgbClr val="E30613"/>
                </a:solidFill>
                <a:latin typeface="+mn-lt"/>
                <a:cs typeface="+mn-cs"/>
              </a:rPr>
              <a:t> 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в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групі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Церебролізину</a:t>
            </a:r>
            <a:endParaRPr lang="ru-RU" sz="18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Через 7 місяців пацієнти, які лікувалися </a:t>
            </a:r>
            <a:r>
              <a:rPr lang="uk-UA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Церебролізином</a:t>
            </a: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, все ще отримували покращення в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ADAS-</a:t>
            </a:r>
            <a:r>
              <a:rPr lang="en-US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noncog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, </a:t>
            </a: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тоді як стан пацієнтів в групі плацебо погіршувався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812799" y="274638"/>
            <a:ext cx="8151739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Поліпшення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поведінкових</a:t>
            </a:r>
            <a:r>
              <a:rPr lang="ru-RU" dirty="0"/>
              <a:t> </a:t>
            </a:r>
            <a:r>
              <a:rPr lang="ru-RU" dirty="0" err="1"/>
              <a:t>розладів</a:t>
            </a:r>
            <a:endParaRPr lang="en-US" dirty="0"/>
          </a:p>
        </p:txBody>
      </p:sp>
      <p:sp>
        <p:nvSpPr>
          <p:cNvPr id="14" name="Abgerundetes Rechteck 13"/>
          <p:cNvSpPr/>
          <p:nvPr/>
        </p:nvSpPr>
        <p:spPr>
          <a:xfrm>
            <a:off x="6214400" y="3106965"/>
            <a:ext cx="417969" cy="839601"/>
          </a:xfrm>
          <a:prstGeom prst="roundRect">
            <a:avLst/>
          </a:prstGeom>
          <a:noFill/>
          <a:ln w="15875">
            <a:solidFill>
              <a:srgbClr val="E306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3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82F54-9738-4ABB-B6A7-DC0837E85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Висновки дослідження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BA87C4-BC68-4C1A-A43C-866CFE3D4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Ранній</a:t>
            </a:r>
            <a:r>
              <a:rPr lang="ru-RU" dirty="0"/>
              <a:t> та </a:t>
            </a:r>
            <a:r>
              <a:rPr lang="ru-RU" b="1" dirty="0" err="1">
                <a:solidFill>
                  <a:srgbClr val="E30613"/>
                </a:solidFill>
              </a:rPr>
              <a:t>довготерміновий</a:t>
            </a:r>
            <a:r>
              <a:rPr lang="ru-RU" b="1" dirty="0">
                <a:solidFill>
                  <a:srgbClr val="E30613"/>
                </a:solidFill>
              </a:rPr>
              <a:t> </a:t>
            </a:r>
            <a:r>
              <a:rPr lang="ru-RU" b="1" dirty="0" err="1">
                <a:solidFill>
                  <a:srgbClr val="E30613"/>
                </a:solidFill>
              </a:rPr>
              <a:t>позитивний</a:t>
            </a:r>
            <a:r>
              <a:rPr lang="ru-RU" b="1" dirty="0">
                <a:solidFill>
                  <a:srgbClr val="E30613"/>
                </a:solidFill>
              </a:rPr>
              <a:t> </a:t>
            </a:r>
            <a:r>
              <a:rPr lang="ru-RU" b="1" dirty="0" err="1">
                <a:solidFill>
                  <a:srgbClr val="E30613"/>
                </a:solidFill>
              </a:rPr>
              <a:t>вплив</a:t>
            </a:r>
            <a:r>
              <a:rPr lang="ru-RU" b="1" dirty="0">
                <a:solidFill>
                  <a:srgbClr val="E30613"/>
                </a:solidFill>
              </a:rPr>
              <a:t> </a:t>
            </a:r>
            <a:r>
              <a:rPr lang="ru-RU" dirty="0"/>
              <a:t>на </a:t>
            </a:r>
            <a:r>
              <a:rPr lang="ru-RU" dirty="0" err="1"/>
              <a:t>когнітивні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з </a:t>
            </a:r>
            <a:r>
              <a:rPr lang="ru-RU" dirty="0" err="1"/>
              <a:t>Церебролізином</a:t>
            </a:r>
            <a:r>
              <a:rPr lang="ru-RU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Н</a:t>
            </a:r>
            <a:r>
              <a:rPr lang="ru-RU" dirty="0" err="1"/>
              <a:t>айбільший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другого циклу </a:t>
            </a:r>
            <a:r>
              <a:rPr lang="ru-RU" dirty="0" err="1"/>
              <a:t>лікування</a:t>
            </a:r>
            <a:r>
              <a:rPr lang="ru-RU" dirty="0"/>
              <a:t>!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Різниця</a:t>
            </a:r>
            <a:r>
              <a:rPr lang="ru-RU" dirty="0"/>
              <a:t> в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b="1" dirty="0">
                <a:solidFill>
                  <a:srgbClr val="E30613"/>
                </a:solidFill>
              </a:rPr>
              <a:t>в 3,2 </a:t>
            </a:r>
            <a:r>
              <a:rPr lang="ru-RU" b="1" dirty="0" err="1">
                <a:solidFill>
                  <a:srgbClr val="E30613"/>
                </a:solidFill>
              </a:rPr>
              <a:t>бали</a:t>
            </a:r>
            <a:r>
              <a:rPr lang="ru-RU" b="1" dirty="0">
                <a:solidFill>
                  <a:srgbClr val="E30613"/>
                </a:solidFill>
              </a:rPr>
              <a:t> </a:t>
            </a:r>
            <a:r>
              <a:rPr lang="ru-RU" dirty="0"/>
              <a:t>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Церебролізину</a:t>
            </a:r>
            <a:r>
              <a:rPr lang="ru-RU" dirty="0"/>
              <a:t> на </a:t>
            </a:r>
            <a:r>
              <a:rPr lang="ru-RU" b="1" dirty="0">
                <a:solidFill>
                  <a:srgbClr val="E30613"/>
                </a:solidFill>
              </a:rPr>
              <a:t>7-й </a:t>
            </a:r>
            <a:r>
              <a:rPr lang="ru-RU" b="1" dirty="0" err="1">
                <a:solidFill>
                  <a:srgbClr val="E30613"/>
                </a:solidFill>
              </a:rPr>
              <a:t>місяць</a:t>
            </a:r>
            <a:r>
              <a:rPr lang="ru-RU" b="1" dirty="0">
                <a:solidFill>
                  <a:srgbClr val="E30613"/>
                </a:solidFill>
              </a:rPr>
              <a:t> </a:t>
            </a:r>
            <a:r>
              <a:rPr lang="ru-RU" dirty="0" err="1"/>
              <a:t>підтверджує</a:t>
            </a:r>
            <a:r>
              <a:rPr lang="ru-RU" dirty="0"/>
              <a:t> </a:t>
            </a:r>
            <a:r>
              <a:rPr lang="ru-RU" dirty="0" err="1"/>
              <a:t>довготривалі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Значні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покращення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поведінки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в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групі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Церебролізину</a:t>
            </a:r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Довгостроковий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результат-  </a:t>
            </a:r>
            <a:r>
              <a:rPr lang="ru-RU" b="1" dirty="0" err="1">
                <a:solidFill>
                  <a:srgbClr val="E30613"/>
                </a:solidFill>
              </a:rPr>
              <a:t>модифікація</a:t>
            </a:r>
            <a:r>
              <a:rPr lang="ru-RU" b="1" dirty="0">
                <a:solidFill>
                  <a:srgbClr val="E30613"/>
                </a:solidFill>
              </a:rPr>
              <a:t> та </a:t>
            </a:r>
            <a:r>
              <a:rPr lang="ru-RU" b="1" dirty="0" err="1">
                <a:solidFill>
                  <a:srgbClr val="E30613"/>
                </a:solidFill>
              </a:rPr>
              <a:t>стабілізація</a:t>
            </a:r>
            <a:r>
              <a:rPr lang="ru-RU" b="1" dirty="0">
                <a:solidFill>
                  <a:srgbClr val="E30613"/>
                </a:solidFill>
              </a:rPr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лікуванням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9552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812799" y="274638"/>
            <a:ext cx="81517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E30613"/>
                </a:solidFill>
                <a:latin typeface="+mj-lt"/>
                <a:ea typeface="+mj-ea"/>
                <a:cs typeface="Myriad Pro" pitchFamily="34" charset="0"/>
              </a:defRPr>
            </a:lvl1pPr>
          </a:lstStyle>
          <a:p>
            <a:r>
              <a:rPr lang="uk-UA" sz="3700" dirty="0"/>
              <a:t>Вигоди для пацієнта</a:t>
            </a:r>
            <a:endParaRPr lang="en-US" sz="3700" dirty="0"/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212723" y="1913585"/>
            <a:ext cx="6970487" cy="2681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–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Courier New"/>
              <a:buChar char="o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Сповільнення пізнавального регресу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Поліпшення вашої пам'яті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Підтримує такі функції як концентрація, планування та адаптація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зможете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самостійно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вирішувати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проблеми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виконувати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пам'ятати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прийом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препаратів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гіпертонії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діабету</a:t>
            </a:r>
            <a:r>
              <a:rPr lang="en-US" sz="1600" dirty="0"/>
              <a:t>	</a:t>
            </a:r>
            <a:endParaRPr lang="en-US" sz="1600" dirty="0">
              <a:sym typeface="Wingdings" panose="05000000000000000000" pitchFamily="2" charset="2"/>
            </a:endParaRPr>
          </a:p>
          <a:p>
            <a:endParaRPr lang="en-US" sz="1600" dirty="0">
              <a:sym typeface="Wingdings" panose="05000000000000000000" pitchFamily="2" charset="2"/>
            </a:endParaRPr>
          </a:p>
          <a:p>
            <a:r>
              <a:rPr lang="en-US" sz="1600" dirty="0">
                <a:sym typeface="Wingdings" panose="05000000000000000000" pitchFamily="2" charset="2"/>
              </a:rPr>
              <a:t> </a:t>
            </a:r>
            <a:endParaRPr lang="en-US" sz="1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210" y="2121409"/>
            <a:ext cx="4626129" cy="226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0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Нейрокогнитивні</a:t>
            </a:r>
            <a:r>
              <a:rPr lang="uk-UA" dirty="0"/>
              <a:t> розлади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28575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/>
              <a:t>1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https://en.wikipedia.org/wiki/Cognitive_disorder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800" baseline="30000" dirty="0"/>
              <a:t>2</a:t>
            </a:r>
            <a:r>
              <a:rPr lang="en-US" sz="800" dirty="0"/>
              <a:t> Dementia data provided by the Federal Ministry of Health as Dementia Statistics 2015 and 2016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981075" y="2455846"/>
            <a:ext cx="10229850" cy="1922579"/>
          </a:xfrm>
          <a:prstGeom prst="roundRect">
            <a:avLst/>
          </a:prstGeom>
          <a:gradFill flip="none" rotWithShape="1">
            <a:gsLst>
              <a:gs pos="0">
                <a:srgbClr val="00A75C"/>
              </a:gs>
              <a:gs pos="22000">
                <a:srgbClr val="00A75C"/>
              </a:gs>
              <a:gs pos="100000">
                <a:srgbClr val="00A75C">
                  <a:alpha val="23922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err="1"/>
              <a:t>Нейрокогнитивні</a:t>
            </a:r>
            <a:r>
              <a:rPr lang="uk-UA" sz="2400" b="1" dirty="0"/>
              <a:t> порушення </a:t>
            </a:r>
            <a:r>
              <a:rPr lang="uk-UA" sz="2400" dirty="0"/>
              <a:t>- це категорія розладів психічного </a:t>
            </a:r>
            <a:r>
              <a:rPr lang="uk-UA" sz="2400" dirty="0" err="1"/>
              <a:t>здоров</a:t>
            </a:r>
            <a:r>
              <a:rPr lang="en-US" sz="2400" dirty="0"/>
              <a:t>’</a:t>
            </a:r>
            <a:r>
              <a:rPr lang="uk-UA" sz="2400" dirty="0"/>
              <a:t>я, які перш за все впливають на пізнавальні здібності, включаючи навчання, </a:t>
            </a:r>
            <a:r>
              <a:rPr lang="uk-UA" sz="2400" dirty="0" err="1"/>
              <a:t>пам</a:t>
            </a:r>
            <a:r>
              <a:rPr lang="en-US" sz="2400" dirty="0"/>
              <a:t>’</a:t>
            </a:r>
            <a:r>
              <a:rPr lang="uk-UA" sz="2400" dirty="0"/>
              <a:t>ять, сприйняття та вирішення проблем</a:t>
            </a:r>
            <a:r>
              <a:rPr lang="en-US" sz="2400" dirty="0"/>
              <a:t>.</a:t>
            </a:r>
            <a:r>
              <a:rPr lang="en-US" sz="2400" baseline="30000" dirty="0"/>
              <a:t>1 </a:t>
            </a:r>
            <a:r>
              <a:rPr lang="uk-UA" sz="2400" dirty="0"/>
              <a:t>Це призводить до погіршення реалізації соціальних та професійних функцій</a:t>
            </a:r>
            <a:r>
              <a:rPr lang="en-US" sz="2400" baseline="30000" dirty="0"/>
              <a:t>2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7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7987" y="340775"/>
            <a:ext cx="8151739" cy="1143000"/>
          </a:xfrm>
        </p:spPr>
        <p:txBody>
          <a:bodyPr>
            <a:normAutofit/>
          </a:bodyPr>
          <a:lstStyle/>
          <a:p>
            <a:r>
              <a:rPr lang="uk-UA" dirty="0"/>
              <a:t>Дослідження </a:t>
            </a:r>
            <a:r>
              <a:rPr lang="uk-UA" dirty="0" err="1"/>
              <a:t>Гехт</a:t>
            </a:r>
            <a:r>
              <a:rPr lang="en-US" dirty="0"/>
              <a:t> 2011 (</a:t>
            </a:r>
            <a:r>
              <a:rPr lang="uk-UA" dirty="0"/>
              <a:t>СД</a:t>
            </a:r>
            <a:r>
              <a:rPr lang="en-US" dirty="0"/>
              <a:t>)</a:t>
            </a:r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859971" y="1719942"/>
          <a:ext cx="10363200" cy="3288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5144">
                  <a:extLst>
                    <a:ext uri="{9D8B030D-6E8A-4147-A177-3AD203B41FA5}">
                      <a16:colId xmlns:a16="http://schemas.microsoft.com/office/drawing/2014/main" val="2848687934"/>
                    </a:ext>
                  </a:extLst>
                </a:gridCol>
                <a:gridCol w="7838056">
                  <a:extLst>
                    <a:ext uri="{9D8B030D-6E8A-4147-A177-3AD203B41FA5}">
                      <a16:colId xmlns:a16="http://schemas.microsoft.com/office/drawing/2014/main" val="967767418"/>
                    </a:ext>
                  </a:extLst>
                </a:gridCol>
              </a:tblGrid>
              <a:tr h="489859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Дослідник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Guekht</a:t>
                      </a:r>
                      <a:r>
                        <a:rPr lang="en-I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et</a:t>
                      </a:r>
                      <a:r>
                        <a:rPr lang="en-IN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al. 2011 </a:t>
                      </a:r>
                      <a:r>
                        <a:rPr lang="en-I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– </a:t>
                      </a:r>
                      <a:r>
                        <a:rPr lang="uk-UA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рандомізоване</a:t>
                      </a:r>
                      <a:r>
                        <a:rPr lang="en-I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uk-UA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подвійно-сліпе</a:t>
                      </a:r>
                      <a:r>
                        <a:rPr lang="en-I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</a:t>
                      </a:r>
                      <a:r>
                        <a:rPr lang="en-IN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uk-UA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плацебо-контрольоване</a:t>
                      </a:r>
                      <a:r>
                        <a:rPr lang="en-IN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uk-UA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дослідження</a:t>
                      </a:r>
                      <a:endParaRPr lang="en-IN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935812"/>
                  </a:ext>
                </a:extLst>
              </a:tr>
              <a:tr h="517073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Ціль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Дослідити ефективність </a:t>
                      </a:r>
                      <a:r>
                        <a:rPr lang="uk-UA" sz="16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Церебролізину</a:t>
                      </a:r>
                      <a:r>
                        <a:rPr lang="uk-UA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 лікуванні судинної деменції легкої та помірної важкості</a:t>
                      </a:r>
                      <a:endParaRPr lang="en-IN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709444"/>
                  </a:ext>
                </a:extLst>
              </a:tr>
              <a:tr h="546123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Тривалість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</a:t>
                      </a:r>
                      <a:r>
                        <a:rPr lang="en-I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місяців, 4 місяця лікування, 2 місяця спостереження</a:t>
                      </a:r>
                      <a:endParaRPr lang="en-IN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390533"/>
                  </a:ext>
                </a:extLst>
              </a:tr>
              <a:tr h="791906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Схема лікування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Церебролізин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в/в 20 мл на добу</a:t>
                      </a:r>
                      <a:endParaRPr lang="en-IN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en-IN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5 </a:t>
                      </a:r>
                      <a:r>
                        <a:rPr lang="uk-UA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днів в тиждень протягом</a:t>
                      </a:r>
                      <a:r>
                        <a:rPr lang="en-IN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4 </a:t>
                      </a:r>
                      <a:r>
                        <a:rPr lang="uk-UA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тижнів, повтор через 2 </a:t>
                      </a:r>
                      <a:r>
                        <a:rPr lang="uk-UA" sz="16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місяц</a:t>
                      </a:r>
                      <a:endParaRPr lang="en-IN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240465"/>
                  </a:ext>
                </a:extLst>
              </a:tr>
              <a:tr h="546123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Групи пацієнтів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242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пацієнтів, 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121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в групі </a:t>
                      </a:r>
                      <a:r>
                        <a:rPr lang="uk-UA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Церебролізину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121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в групі плацебо</a:t>
                      </a:r>
                      <a:endParaRPr lang="en-IN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118435"/>
                  </a:ext>
                </a:extLst>
              </a:tr>
              <a:tr h="322182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Оцінка 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Шкала </a:t>
                      </a:r>
                      <a:r>
                        <a:rPr lang="en-US" sz="160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ADAS-cog</a:t>
                      </a:r>
                      <a:r>
                        <a:rPr lang="uk-UA" sz="160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+, </a:t>
                      </a:r>
                      <a:r>
                        <a:rPr lang="en-US" sz="160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CIBIC+</a:t>
                      </a:r>
                      <a:endParaRPr lang="en-IN" sz="1600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829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7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6" b="12851"/>
          <a:stretch/>
        </p:blipFill>
        <p:spPr>
          <a:xfrm>
            <a:off x="317133" y="1071973"/>
            <a:ext cx="8057892" cy="417774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706327" y="5249716"/>
            <a:ext cx="74633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ADAS-cog + </a:t>
            </a:r>
            <a:r>
              <a:rPr lang="uk-UA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зміна від базової лінії у пацієнтів, які отримували лікування </a:t>
            </a:r>
            <a:r>
              <a:rPr lang="uk-UA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Церебролізином</a:t>
            </a:r>
            <a:r>
              <a:rPr lang="uk-UA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або плацебо</a:t>
            </a:r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VD</a:t>
            </a:r>
          </a:p>
        </p:txBody>
      </p:sp>
      <p:sp>
        <p:nvSpPr>
          <p:cNvPr id="9" name="Rechteck 8"/>
          <p:cNvSpPr/>
          <p:nvPr/>
        </p:nvSpPr>
        <p:spPr>
          <a:xfrm>
            <a:off x="282012" y="6519446"/>
            <a:ext cx="9135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GUEKHT,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B., et al. Cerebrolysin in vascular dementia: improvement of clinical outcome in a randomized, double-blind, placebo-controlled multicenter trial. Journal of Stroke and Cerebrovascular Diseases, 2011, 20. Jg.,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nr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4, S. 310-318</a:t>
            </a: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5871934" y="2586981"/>
            <a:ext cx="5860516" cy="165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–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Courier New"/>
              <a:buChar char="o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8086" y="-18321"/>
            <a:ext cx="81517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E30613"/>
                </a:solidFill>
                <a:latin typeface="+mj-lt"/>
                <a:ea typeface="+mj-ea"/>
                <a:cs typeface="Myriad Pro" pitchFamily="34" charset="0"/>
              </a:defRPr>
            </a:lvl1pPr>
          </a:lstStyle>
          <a:p>
            <a:endParaRPr lang="ru-RU" sz="4700" dirty="0">
              <a:solidFill>
                <a:srgbClr val="00A75C"/>
              </a:solidFill>
            </a:endParaRPr>
          </a:p>
          <a:p>
            <a:r>
              <a:rPr lang="uk-UA" sz="6000" dirty="0"/>
              <a:t>Покращення </a:t>
            </a:r>
            <a:r>
              <a:rPr lang="uk-UA" sz="6000" dirty="0" err="1"/>
              <a:t>когнитивних</a:t>
            </a:r>
            <a:r>
              <a:rPr lang="uk-UA" sz="6000" dirty="0"/>
              <a:t> функцій</a:t>
            </a:r>
            <a:endParaRPr lang="en-US" sz="6000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C2B9821-DED8-4E51-A13C-25BA0EDD9BFF}"/>
              </a:ext>
            </a:extLst>
          </p:cNvPr>
          <p:cNvSpPr/>
          <p:nvPr/>
        </p:nvSpPr>
        <p:spPr>
          <a:xfrm>
            <a:off x="8308197" y="1567863"/>
            <a:ext cx="3722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</a:rPr>
              <a:t>Змінення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ADAS-cog + </a:t>
            </a:r>
            <a: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</a:rPr>
              <a:t>від первинної оцінки -</a:t>
            </a:r>
            <a:r>
              <a:rPr lang="uk-UA" b="1" dirty="0">
                <a:solidFill>
                  <a:srgbClr val="FF0000"/>
                </a:solidFill>
              </a:rPr>
              <a:t>10,6</a:t>
            </a:r>
            <a: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</a:rPr>
              <a:t> пункти в групі </a:t>
            </a:r>
            <a:r>
              <a:rPr lang="uk-UA" b="1" dirty="0" err="1">
                <a:solidFill>
                  <a:srgbClr val="FF0000"/>
                </a:solidFill>
              </a:rPr>
              <a:t>Церебролізину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</a:rPr>
              <a:t>проти -4,4 пункти у групі плацебо, 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з</a:t>
            </a:r>
            <a:r>
              <a:rPr lang="uk-UA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начна</a:t>
            </a:r>
            <a:r>
              <a:rPr lang="uk-UA" dirty="0">
                <a:solidFill>
                  <a:prstClr val="black">
                    <a:lumMod val="65000"/>
                    <a:lumOff val="35000"/>
                  </a:prstClr>
                </a:solidFill>
              </a:rPr>
              <a:t> перевага 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на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користь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Церебролізину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- </a:t>
            </a:r>
            <a:r>
              <a:rPr lang="ru-RU" b="1" dirty="0">
                <a:solidFill>
                  <a:srgbClr val="FF0000"/>
                </a:solidFill>
              </a:rPr>
              <a:t>6.2</a:t>
            </a:r>
            <a:endParaRPr lang="uk-UA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5" b="12262"/>
          <a:stretch/>
        </p:blipFill>
        <p:spPr>
          <a:xfrm>
            <a:off x="532604" y="963833"/>
            <a:ext cx="7463327" cy="444701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56374" y="6518627"/>
            <a:ext cx="9289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GUEKHT,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Alla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B., et al. Cerebrolysin in vascular dementia: improvement of clinical outcome in a randomized, double-blind, placebo-controlled multicenter trial. Journal of Stroke and Cerebrovascular Diseases, 2011, 20. Jg.,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Nr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4, S. 310-318</a:t>
            </a:r>
          </a:p>
        </p:txBody>
      </p:sp>
      <p:sp>
        <p:nvSpPr>
          <p:cNvPr id="11" name="Rechteck 10"/>
          <p:cNvSpPr/>
          <p:nvPr/>
        </p:nvSpPr>
        <p:spPr>
          <a:xfrm>
            <a:off x="5813989" y="5410849"/>
            <a:ext cx="74633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ADCS-ADL </a:t>
            </a:r>
            <a:r>
              <a:rPr lang="ru-RU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середнє</a:t>
            </a:r>
            <a:r>
              <a:rPr lang="ru-RU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значення</a:t>
            </a:r>
            <a:r>
              <a:rPr lang="ru-RU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 </a:t>
            </a:r>
            <a:r>
              <a:rPr lang="ru-RU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пацієнтів</a:t>
            </a:r>
            <a:r>
              <a:rPr lang="ru-RU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які</a:t>
            </a:r>
            <a:r>
              <a:rPr lang="ru-RU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отримували</a:t>
            </a:r>
            <a:r>
              <a:rPr lang="ru-RU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Церебролізин</a:t>
            </a:r>
            <a:r>
              <a:rPr lang="ru-RU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або</a:t>
            </a:r>
            <a:r>
              <a:rPr lang="ru-RU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плацебо</a:t>
            </a:r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VD</a:t>
            </a:r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8002371" y="1414222"/>
            <a:ext cx="3720861" cy="1699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–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Courier New"/>
              <a:buChar char="o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Значна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+mn-cs"/>
              </a:rPr>
              <a:t>перевага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+mn-cs"/>
              </a:rPr>
              <a:t>Церебролізину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по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шкалі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ADCS-ADL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Постійне </a:t>
            </a:r>
            <a:r>
              <a:rPr lang="uk-UA" sz="1800" b="1" dirty="0">
                <a:solidFill>
                  <a:srgbClr val="FF0000"/>
                </a:solidFill>
                <a:latin typeface="+mn-lt"/>
                <a:cs typeface="+mn-cs"/>
              </a:rPr>
              <a:t>покращення</a:t>
            </a:r>
            <a:r>
              <a:rPr lang="en-US" sz="1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+mn-cs"/>
              </a:rPr>
              <a:t>активност</a:t>
            </a:r>
            <a:r>
              <a:rPr lang="uk-UA" sz="1800" b="1" dirty="0">
                <a:solidFill>
                  <a:srgbClr val="FF0000"/>
                </a:solidFill>
                <a:latin typeface="+mn-lt"/>
                <a:cs typeface="+mn-cs"/>
              </a:rPr>
              <a:t>і</a:t>
            </a: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в групі </a:t>
            </a:r>
            <a:r>
              <a:rPr lang="uk-UA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Церебролізину</a:t>
            </a: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, пацієнти в групі плацебо без змін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Навіть упродовж періоду спостереження в групі </a:t>
            </a:r>
            <a:r>
              <a:rPr lang="uk-UA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Церебролізину</a:t>
            </a: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триває збільшення незалежності пацієнтів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49437" y="131395"/>
            <a:ext cx="11237687" cy="1105666"/>
          </a:xfrm>
        </p:spPr>
        <p:txBody>
          <a:bodyPr>
            <a:normAutofit/>
          </a:bodyPr>
          <a:lstStyle/>
          <a:p>
            <a:r>
              <a:rPr lang="uk-UA" dirty="0"/>
              <a:t>Покращення активності в повсякденному житті</a:t>
            </a:r>
            <a:endParaRPr lang="en-US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3073758" y="2074947"/>
            <a:ext cx="2933205" cy="1077962"/>
          </a:xfrm>
          <a:prstGeom prst="straightConnector1">
            <a:avLst/>
          </a:prstGeom>
          <a:ln>
            <a:solidFill>
              <a:srgbClr val="E3061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Abgerundetes Rechteck 15"/>
          <p:cNvSpPr/>
          <p:nvPr/>
        </p:nvSpPr>
        <p:spPr>
          <a:xfrm>
            <a:off x="5955996" y="1572374"/>
            <a:ext cx="1024568" cy="1791505"/>
          </a:xfrm>
          <a:prstGeom prst="roundRect">
            <a:avLst/>
          </a:prstGeom>
          <a:noFill/>
          <a:ln w="15875">
            <a:solidFill>
              <a:srgbClr val="E306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137775" y="5548661"/>
            <a:ext cx="74633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Вплив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Церебролізину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</a:t>
            </a:r>
            <a:r>
              <a:rPr kumimoji="0" lang="ru-RU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глобальні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функції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(CIBIC +) у </a:t>
            </a:r>
            <a:r>
              <a:rPr kumimoji="0" lang="ru-RU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пацієнтів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ru-RU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які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отримували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Церебролізин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або</a:t>
            </a:r>
            <a:r>
              <a:rPr kumimoji="0" lang="ru-RU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плацебо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VD</a:t>
            </a:r>
          </a:p>
        </p:txBody>
      </p:sp>
      <p:sp>
        <p:nvSpPr>
          <p:cNvPr id="9" name="Rechteck 8"/>
          <p:cNvSpPr/>
          <p:nvPr/>
        </p:nvSpPr>
        <p:spPr>
          <a:xfrm>
            <a:off x="282012" y="6519446"/>
            <a:ext cx="91354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GUEKHT,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B., et al. Cerebrolysin in vascular dementia: improvement of clinical outcome in a randomized, double-blind, placebo-controlled multicenter trial. Journal of Stroke and Cerebrovascular Diseases, 2011, 20. Jg.,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4, S. 310-318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6711436" y="1535304"/>
            <a:ext cx="4828893" cy="2795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–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Courier New"/>
              <a:buChar char="o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Оцінка 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CIBIC + </a:t>
            </a: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показала значний зсув у напрямку поліпшення групи </a:t>
            </a:r>
            <a:r>
              <a:rPr lang="uk-UA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Церебролізину</a:t>
            </a: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у порівнянні з плацебо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У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групі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+mn-cs"/>
              </a:rPr>
              <a:t>Церебролізину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більшість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пацієнтів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показали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+mn-cs"/>
              </a:rPr>
              <a:t>поліпшення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+mn-cs"/>
              </a:rPr>
              <a:t>якості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+mn-lt"/>
                <a:cs typeface="+mn-cs"/>
              </a:rPr>
              <a:t>життя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(</a:t>
            </a:r>
            <a:r>
              <a:rPr lang="ru-RU" sz="1800" b="1" dirty="0">
                <a:solidFill>
                  <a:srgbClr val="FF0000"/>
                </a:solidFill>
                <a:latin typeface="+mn-lt"/>
                <a:cs typeface="+mn-cs"/>
              </a:rPr>
              <a:t>75,3%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проти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37,4% у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групі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плацебо)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У групі плацебо більшість пацієнтів не зазнали змін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Найвища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точку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кривої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в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області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поліпшення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в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групі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Церебролізину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в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порівнянні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з районом без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змін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в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групі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плацебо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12799" y="274638"/>
            <a:ext cx="10954658" cy="876651"/>
          </a:xfrm>
        </p:spPr>
        <p:txBody>
          <a:bodyPr>
            <a:normAutofit fontScale="90000"/>
          </a:bodyPr>
          <a:lstStyle/>
          <a:p>
            <a:r>
              <a:rPr lang="uk-UA" sz="4000" dirty="0"/>
              <a:t>Більш високі рівні якості життя пацієнтів та їх опікунів </a:t>
            </a:r>
            <a:br>
              <a:rPr lang="en-US" dirty="0">
                <a:solidFill>
                  <a:srgbClr val="00A75C"/>
                </a:solidFill>
              </a:rPr>
            </a:b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645CBB-78E7-4050-8560-9430BB22B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47" y="1868158"/>
            <a:ext cx="6007058" cy="25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82F54-9738-4ABB-B6A7-DC0837E85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Висновки дослідження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BA87C4-BC68-4C1A-A43C-866CFE3D4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4" y="1611086"/>
            <a:ext cx="10845583" cy="34766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0000"/>
                </a:solidFill>
              </a:rPr>
              <a:t>Церебролізин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значно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покращує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когнітивні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у </a:t>
            </a:r>
            <a:r>
              <a:rPr lang="ru-RU" dirty="0" err="1"/>
              <a:t>пацієнтів</a:t>
            </a:r>
            <a:r>
              <a:rPr lang="ru-RU" dirty="0"/>
              <a:t> з </a:t>
            </a:r>
            <a:r>
              <a:rPr lang="ru-RU" dirty="0" err="1"/>
              <a:t>судинною</a:t>
            </a:r>
            <a:r>
              <a:rPr lang="ru-RU" dirty="0"/>
              <a:t> </a:t>
            </a:r>
            <a:r>
              <a:rPr lang="ru-RU" dirty="0" err="1"/>
              <a:t>деменцією</a:t>
            </a:r>
            <a:r>
              <a:rPr lang="ru-RU" dirty="0"/>
              <a:t> - </a:t>
            </a:r>
            <a:r>
              <a:rPr lang="uk-UA" dirty="0"/>
              <a:t>значна перевага </a:t>
            </a:r>
            <a:r>
              <a:rPr lang="ru-RU" dirty="0"/>
              <a:t>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Церебролізину</a:t>
            </a:r>
            <a:r>
              <a:rPr lang="ru-RU" dirty="0"/>
              <a:t> - </a:t>
            </a:r>
            <a:r>
              <a:rPr lang="ru-RU" b="1" dirty="0">
                <a:solidFill>
                  <a:srgbClr val="FF0000"/>
                </a:solidFill>
              </a:rPr>
              <a:t>6.2</a:t>
            </a:r>
            <a:r>
              <a:rPr lang="ru-RU" dirty="0"/>
              <a:t> </a:t>
            </a:r>
            <a:r>
              <a:rPr lang="ru-RU" dirty="0" err="1"/>
              <a:t>пункти</a:t>
            </a:r>
            <a:r>
              <a:rPr lang="en-US" dirty="0"/>
              <a:t> </a:t>
            </a:r>
            <a:r>
              <a:rPr lang="ru-RU" dirty="0"/>
              <a:t>по </a:t>
            </a:r>
            <a:r>
              <a:rPr lang="ru-RU" dirty="0" err="1"/>
              <a:t>шкалі</a:t>
            </a:r>
            <a:r>
              <a:rPr lang="ru-RU" dirty="0"/>
              <a:t> </a:t>
            </a:r>
            <a:r>
              <a:rPr lang="en-US" b="1" dirty="0">
                <a:solidFill>
                  <a:srgbClr val="FF0000"/>
                </a:solidFill>
              </a:rPr>
              <a:t>ADAS-cog+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зберігалась</a:t>
            </a:r>
            <a:r>
              <a:rPr lang="ru-RU" dirty="0"/>
              <a:t> на 6 </a:t>
            </a:r>
            <a:r>
              <a:rPr lang="ru-RU" dirty="0" err="1"/>
              <a:t>місяць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en-US" dirty="0"/>
              <a:t>!</a:t>
            </a:r>
            <a:endParaRPr lang="uk-U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Церебролізину</a:t>
            </a:r>
            <a:r>
              <a:rPr lang="ru-RU" dirty="0"/>
              <a:t> по </a:t>
            </a:r>
            <a:r>
              <a:rPr lang="ru-RU" dirty="0" err="1"/>
              <a:t>шкалі</a:t>
            </a:r>
            <a:r>
              <a:rPr lang="ru-RU" dirty="0"/>
              <a:t> ADCS-ADL </a:t>
            </a:r>
            <a:r>
              <a:rPr lang="ru-RU" dirty="0" err="1"/>
              <a:t>підтверджує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Церебролізину</a:t>
            </a:r>
            <a:r>
              <a:rPr lang="ru-RU" dirty="0"/>
              <a:t> на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повсякденного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err="1"/>
              <a:t>Церебролізин</a:t>
            </a:r>
            <a:r>
              <a:rPr lang="en-US" dirty="0"/>
              <a:t> </a:t>
            </a:r>
            <a:r>
              <a:rPr lang="uk-UA" dirty="0"/>
              <a:t>достовірно </a:t>
            </a:r>
            <a:r>
              <a:rPr lang="uk-UA" b="1" dirty="0">
                <a:solidFill>
                  <a:srgbClr val="FF0000"/>
                </a:solidFill>
              </a:rPr>
              <a:t>підвищує рівень життя </a:t>
            </a:r>
            <a:r>
              <a:rPr lang="uk-UA" dirty="0"/>
              <a:t>пацієнтів, членів родини та опікунів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5362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7987" y="340775"/>
            <a:ext cx="8151739" cy="1143000"/>
          </a:xfrm>
        </p:spPr>
        <p:txBody>
          <a:bodyPr>
            <a:normAutofit/>
          </a:bodyPr>
          <a:lstStyle/>
          <a:p>
            <a:r>
              <a:rPr lang="uk-UA" dirty="0"/>
              <a:t>Дослідження Альварес</a:t>
            </a:r>
            <a:r>
              <a:rPr lang="en-IN" dirty="0"/>
              <a:t> 2006 </a:t>
            </a:r>
            <a:r>
              <a:rPr lang="en-US" dirty="0"/>
              <a:t>(</a:t>
            </a:r>
            <a:r>
              <a:rPr lang="ru-RU" dirty="0"/>
              <a:t>ХА</a:t>
            </a:r>
            <a:r>
              <a:rPr lang="en-US" dirty="0"/>
              <a:t>)</a:t>
            </a:r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859971" y="1719942"/>
          <a:ext cx="10363200" cy="32884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5144">
                  <a:extLst>
                    <a:ext uri="{9D8B030D-6E8A-4147-A177-3AD203B41FA5}">
                      <a16:colId xmlns:a16="http://schemas.microsoft.com/office/drawing/2014/main" val="2848687934"/>
                    </a:ext>
                  </a:extLst>
                </a:gridCol>
                <a:gridCol w="7838056">
                  <a:extLst>
                    <a:ext uri="{9D8B030D-6E8A-4147-A177-3AD203B41FA5}">
                      <a16:colId xmlns:a16="http://schemas.microsoft.com/office/drawing/2014/main" val="967767418"/>
                    </a:ext>
                  </a:extLst>
                </a:gridCol>
              </a:tblGrid>
              <a:tr h="489859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Дослідник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Alvarez et</a:t>
                      </a:r>
                      <a:r>
                        <a:rPr lang="en-IN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al. 2006 </a:t>
                      </a:r>
                      <a:r>
                        <a:rPr lang="en-I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– </a:t>
                      </a:r>
                      <a:r>
                        <a:rPr lang="uk-UA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рандомізоване</a:t>
                      </a:r>
                      <a:r>
                        <a:rPr lang="en-I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uk-UA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подвійно-сліпе</a:t>
                      </a:r>
                      <a:r>
                        <a:rPr lang="en-IN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</a:t>
                      </a:r>
                      <a:r>
                        <a:rPr lang="en-IN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uk-UA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плацебо-контрольоване</a:t>
                      </a:r>
                      <a:r>
                        <a:rPr lang="en-IN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uk-UA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дослідження</a:t>
                      </a:r>
                      <a:endParaRPr lang="en-IN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935812"/>
                  </a:ext>
                </a:extLst>
              </a:tr>
              <a:tr h="517073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Ціль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Дослідити ефективність </a:t>
                      </a:r>
                      <a:r>
                        <a:rPr lang="uk-UA" sz="16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Церебролізину</a:t>
                      </a:r>
                      <a:r>
                        <a:rPr lang="uk-UA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 лікуванні хвороби Альцгеймера легкої та помірної важкості</a:t>
                      </a:r>
                      <a:endParaRPr lang="en-IN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709444"/>
                  </a:ext>
                </a:extLst>
              </a:tr>
              <a:tr h="546123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Тривалість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</a:t>
                      </a:r>
                      <a:r>
                        <a:rPr lang="en-I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місяців, 3 місяця лікування, 3 місяця спостереження</a:t>
                      </a:r>
                      <a:endParaRPr lang="en-IN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390533"/>
                  </a:ext>
                </a:extLst>
              </a:tr>
              <a:tr h="791906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Схема лікування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Церебролізин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в/в 10 – 60 мл на добу, </a:t>
                      </a:r>
                      <a:r>
                        <a:rPr lang="en-IN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5 </a:t>
                      </a:r>
                      <a:r>
                        <a:rPr lang="uk-UA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днів на тиждень перший місяць, 2</a:t>
                      </a:r>
                      <a:r>
                        <a:rPr lang="en-IN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uk-UA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дня на тиждень 2-3 місяць</a:t>
                      </a:r>
                      <a:endParaRPr lang="en-IN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240465"/>
                  </a:ext>
                </a:extLst>
              </a:tr>
              <a:tr h="546123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Групи пацієнтів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279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пацієнтів, </a:t>
                      </a: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210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в групі </a:t>
                      </a:r>
                      <a:r>
                        <a:rPr lang="uk-UA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Церебролізину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69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в групі плацебо</a:t>
                      </a:r>
                      <a:endParaRPr lang="en-IN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118435"/>
                  </a:ext>
                </a:extLst>
              </a:tr>
              <a:tr h="322182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Оцінка 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Шкала </a:t>
                      </a:r>
                      <a:r>
                        <a:rPr lang="en-US" sz="160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ADAS-cog</a:t>
                      </a:r>
                      <a:r>
                        <a:rPr lang="uk-UA" sz="160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+, С</a:t>
                      </a:r>
                      <a:r>
                        <a:rPr lang="en-US" sz="160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IBIC+ </a:t>
                      </a:r>
                      <a:r>
                        <a:rPr lang="ru-RU" sz="160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ч</a:t>
                      </a:r>
                      <a:r>
                        <a:rPr lang="uk-UA" sz="1600" u="sng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ерез</a:t>
                      </a:r>
                      <a:r>
                        <a:rPr lang="uk-UA" sz="1600" u="sng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6 місяців</a:t>
                      </a:r>
                      <a:endParaRPr lang="en-IN" sz="1600" u="sng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829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46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4525540" y="5275860"/>
            <a:ext cx="74633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Поліпшення / зниження </a:t>
            </a:r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DAD </a:t>
            </a:r>
            <a:r>
              <a:rPr lang="uk-UA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пацієнтів, які отримували різні дози </a:t>
            </a:r>
            <a:r>
              <a:rPr lang="uk-UA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Церебролізину</a:t>
            </a:r>
            <a:r>
              <a:rPr lang="uk-UA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або плацебо</a:t>
            </a:r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AD</a:t>
            </a:r>
          </a:p>
        </p:txBody>
      </p:sp>
      <p:sp>
        <p:nvSpPr>
          <p:cNvPr id="9" name="Rechteck 8"/>
          <p:cNvSpPr/>
          <p:nvPr/>
        </p:nvSpPr>
        <p:spPr>
          <a:xfrm>
            <a:off x="278693" y="6586992"/>
            <a:ext cx="97027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ALVAREZ, X. A., et al. A 24‐week, double‐blind, placebo‐controlled study of three dosages of Cerebrolysin in patients with mild to moderate Alzheimer’s disease. European journal of neurology, 2006, 13. Jg.,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Nr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1, S. 43-54</a:t>
            </a: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8157095" y="1647819"/>
            <a:ext cx="3831772" cy="2187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–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Courier New"/>
              <a:buChar char="o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800" b="1" dirty="0">
                <a:solidFill>
                  <a:srgbClr val="FF0000"/>
                </a:solidFill>
                <a:latin typeface="+mn-lt"/>
                <a:cs typeface="+mn-cs"/>
              </a:rPr>
              <a:t>Кращі результати </a:t>
            </a: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при добовій дозі 30 мл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FF0000"/>
                </a:solidFill>
                <a:latin typeface="+mn-lt"/>
                <a:cs typeface="+mn-cs"/>
              </a:rPr>
              <a:t>Доза 30 мл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Церебролізину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сприятливо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впливає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на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здатність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пацієнтів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лікувати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ADL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Навіть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у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період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спостереження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пацієнти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,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які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лікувались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Церебролізином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, показали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кращі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результати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,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ніж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на початку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812799" y="274638"/>
            <a:ext cx="8151739" cy="1143000"/>
          </a:xfrm>
        </p:spPr>
        <p:txBody>
          <a:bodyPr>
            <a:normAutofit/>
          </a:bodyPr>
          <a:lstStyle/>
          <a:p>
            <a:r>
              <a:rPr lang="uk-UA" dirty="0"/>
              <a:t>Вплив на </a:t>
            </a:r>
            <a:r>
              <a:rPr lang="uk-UA" dirty="0" err="1"/>
              <a:t>Церебролізина</a:t>
            </a:r>
            <a:r>
              <a:rPr lang="uk-UA" dirty="0"/>
              <a:t> якість життя 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2" b="18193"/>
          <a:stretch/>
        </p:blipFill>
        <p:spPr>
          <a:xfrm>
            <a:off x="336159" y="1430669"/>
            <a:ext cx="7545098" cy="383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6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9" b="12455"/>
          <a:stretch/>
        </p:blipFill>
        <p:spPr>
          <a:xfrm>
            <a:off x="507999" y="1159296"/>
            <a:ext cx="6926944" cy="4175807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887545" y="5318222"/>
            <a:ext cx="45865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Нейропсихіатрична</a:t>
            </a:r>
            <a:r>
              <a:rPr lang="uk-UA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інвентаризація (НПІ) змінюється від вихідного рівня у пацієнтів, які лікуються різними дозами </a:t>
            </a:r>
            <a:r>
              <a:rPr lang="uk-UA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Церебролізину</a:t>
            </a:r>
            <a:r>
              <a:rPr lang="uk-UA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або плацебо</a:t>
            </a:r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VD</a:t>
            </a:r>
          </a:p>
        </p:txBody>
      </p:sp>
      <p:sp>
        <p:nvSpPr>
          <p:cNvPr id="9" name="Rechteck 8"/>
          <p:cNvSpPr/>
          <p:nvPr/>
        </p:nvSpPr>
        <p:spPr>
          <a:xfrm>
            <a:off x="278693" y="6586992"/>
            <a:ext cx="97027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ALVAREZ, X. A., et al. A 24‐week, double‐blind, placebo‐controlled study of three dosages of Cerebrolysin in patients with mild to moderate Alzheimer’s disease. European journal of neurology, 2006, 13. Jg.,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Nr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1, S. 43-54</a:t>
            </a:r>
          </a:p>
        </p:txBody>
      </p:sp>
      <p:sp>
        <p:nvSpPr>
          <p:cNvPr id="13" name="Inhaltsplatzhalter 1"/>
          <p:cNvSpPr txBox="1">
            <a:spLocks/>
          </p:cNvSpPr>
          <p:nvPr/>
        </p:nvSpPr>
        <p:spPr>
          <a:xfrm>
            <a:off x="7641020" y="1761660"/>
            <a:ext cx="4361311" cy="3129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–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Courier New"/>
              <a:buChar char="o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Через </a:t>
            </a:r>
            <a:r>
              <a:rPr lang="uk-UA" sz="1800" b="1" dirty="0">
                <a:solidFill>
                  <a:srgbClr val="FF0000"/>
                </a:solidFill>
                <a:latin typeface="+mn-lt"/>
                <a:cs typeface="+mn-cs"/>
              </a:rPr>
              <a:t>6 місяців </a:t>
            </a: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всі групи, що отримували </a:t>
            </a:r>
            <a:r>
              <a:rPr lang="uk-UA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Церебролізин</a:t>
            </a: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, значно поліпшили свій стан і продовжували підтримувати </a:t>
            </a:r>
            <a:r>
              <a:rPr lang="uk-UA" sz="1800" b="1" dirty="0">
                <a:solidFill>
                  <a:srgbClr val="FF0000"/>
                </a:solidFill>
                <a:latin typeface="+mn-lt"/>
                <a:cs typeface="+mn-cs"/>
              </a:rPr>
              <a:t>позитивний ефект </a:t>
            </a: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- зменшення </a:t>
            </a:r>
            <a:r>
              <a:rPr lang="uk-UA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нейропсихіатричних</a:t>
            </a:r>
            <a:r>
              <a:rPr lang="uk-UA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симптомів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Дозування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60 мл є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найефективнішим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щодо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зменшення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нейропсихіатричних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симптомів</a:t>
            </a:r>
            <a:endParaRPr lang="en-US" sz="18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812799" y="133206"/>
            <a:ext cx="10953532" cy="1556661"/>
          </a:xfrm>
        </p:spPr>
        <p:txBody>
          <a:bodyPr>
            <a:normAutofit fontScale="90000"/>
          </a:bodyPr>
          <a:lstStyle/>
          <a:p>
            <a:r>
              <a:rPr lang="uk-UA" sz="4000" dirty="0"/>
              <a:t>Значне поліпшення </a:t>
            </a:r>
            <a:r>
              <a:rPr lang="uk-UA" sz="4000" dirty="0" err="1"/>
              <a:t>нейропсихіатричних</a:t>
            </a:r>
            <a:r>
              <a:rPr lang="uk-UA" sz="4000" dirty="0"/>
              <a:t> симптомів</a:t>
            </a:r>
            <a:br>
              <a:rPr lang="en-US" dirty="0">
                <a:solidFill>
                  <a:srgbClr val="00A75C"/>
                </a:solidFill>
              </a:rPr>
            </a:b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6093622" y="2400568"/>
            <a:ext cx="391886" cy="942754"/>
          </a:xfrm>
          <a:prstGeom prst="roundRect">
            <a:avLst/>
          </a:prstGeom>
          <a:noFill/>
          <a:ln w="15875">
            <a:solidFill>
              <a:srgbClr val="E306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bgerundetes Rechteck 14"/>
          <p:cNvSpPr/>
          <p:nvPr/>
        </p:nvSpPr>
        <p:spPr>
          <a:xfrm>
            <a:off x="6093622" y="3564118"/>
            <a:ext cx="391886" cy="201298"/>
          </a:xfrm>
          <a:prstGeom prst="roundRect">
            <a:avLst/>
          </a:prstGeom>
          <a:noFill/>
          <a:ln w="15875">
            <a:solidFill>
              <a:srgbClr val="E306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bgerundetes Rechteck 16"/>
          <p:cNvSpPr/>
          <p:nvPr/>
        </p:nvSpPr>
        <p:spPr>
          <a:xfrm rot="21272241">
            <a:off x="3680374" y="2553493"/>
            <a:ext cx="2198242" cy="292457"/>
          </a:xfrm>
          <a:prstGeom prst="roundRect">
            <a:avLst/>
          </a:prstGeom>
          <a:noFill/>
          <a:ln w="15875">
            <a:solidFill>
              <a:srgbClr val="E3061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82F54-9738-4ABB-B6A7-DC0837E85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Висновки дослідження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BA87C4-BC68-4C1A-A43C-866CFE3D4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44" y="1611086"/>
            <a:ext cx="10845583" cy="347662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Продовжувати</a:t>
            </a:r>
            <a:r>
              <a:rPr lang="ru-RU" dirty="0"/>
              <a:t> </a:t>
            </a:r>
            <a:r>
              <a:rPr lang="ru-RU" dirty="0" err="1"/>
              <a:t>активне</a:t>
            </a:r>
            <a:r>
              <a:rPr lang="ru-RU" dirty="0"/>
              <a:t> та </a:t>
            </a:r>
            <a:r>
              <a:rPr lang="ru-RU" dirty="0" err="1"/>
              <a:t>самостійне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з </a:t>
            </a:r>
            <a:r>
              <a:rPr lang="ru-RU" dirty="0" err="1"/>
              <a:t>Церебролізином</a:t>
            </a:r>
            <a:r>
              <a:rPr lang="ru-RU" dirty="0"/>
              <a:t> - </a:t>
            </a:r>
            <a:r>
              <a:rPr lang="ru-RU" dirty="0" err="1"/>
              <a:t>вища</a:t>
            </a:r>
            <a:r>
              <a:rPr lang="ru-RU" dirty="0"/>
              <a:t> доза,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показника</a:t>
            </a:r>
            <a:r>
              <a:rPr lang="ru-RU" dirty="0"/>
              <a:t> NPI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групах</a:t>
            </a:r>
            <a:r>
              <a:rPr lang="ru-RU" dirty="0"/>
              <a:t> </a:t>
            </a:r>
            <a:r>
              <a:rPr lang="ru-RU" dirty="0" err="1"/>
              <a:t>Церебролізину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На 6-му місяці всі групи, що отримували </a:t>
            </a:r>
            <a:r>
              <a:rPr lang="uk-UA" dirty="0" err="1"/>
              <a:t>Церебролізин</a:t>
            </a:r>
            <a:r>
              <a:rPr lang="uk-UA" dirty="0"/>
              <a:t>, значно поліпшили свій стан і продовжували підтримувати позитивний ефект щодо зменшення </a:t>
            </a:r>
            <a:r>
              <a:rPr lang="uk-UA" dirty="0" err="1"/>
              <a:t>нейропсихіатричних</a:t>
            </a:r>
            <a:r>
              <a:rPr lang="uk-UA" dirty="0"/>
              <a:t> симптомів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Дозування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60 мл є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найефективнішим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щодо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зменшення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нейропсихіатричних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симптомів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r>
              <a:rPr lang="ru-RU" dirty="0"/>
              <a:t>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1355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812799" y="274638"/>
            <a:ext cx="81517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E30613"/>
                </a:solidFill>
                <a:latin typeface="+mj-lt"/>
                <a:ea typeface="+mj-ea"/>
                <a:cs typeface="Myriad Pro" pitchFamily="34" charset="0"/>
              </a:defRPr>
            </a:lvl1pPr>
          </a:lstStyle>
          <a:p>
            <a:r>
              <a:rPr lang="uk-UA" sz="3700" dirty="0"/>
              <a:t>Вигоди для пацієнта</a:t>
            </a:r>
            <a:endParaRPr lang="en-US" sz="3700" dirty="0"/>
          </a:p>
          <a:p>
            <a:r>
              <a:rPr lang="uk-UA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Повсякденна діяльність</a:t>
            </a:r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358061" y="1771076"/>
            <a:ext cx="10696020" cy="2496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–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Courier New"/>
              <a:buChar char="o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Покращити свій рівень активності у повсякденному житті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endParaRPr lang="uk-UA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Жити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самостійним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життям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як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можна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довше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Брати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участь у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соціальному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середовищі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та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залишайтеся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активним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у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суспільному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житті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endParaRPr lang="uk-UA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Без підтримки з боку опікунів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Покращити якість життя для себе та близьких</a:t>
            </a:r>
            <a:r>
              <a:rPr lang="en-US" sz="1600" dirty="0">
                <a:sym typeface="Wingdings" panose="05000000000000000000" pitchFamily="2" charset="2"/>
              </a:rPr>
              <a:t>	</a:t>
            </a:r>
          </a:p>
          <a:p>
            <a:endParaRPr lang="en-US" sz="1600" dirty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882" y="3546288"/>
            <a:ext cx="3458058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5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3208" y="345890"/>
            <a:ext cx="10845583" cy="1143000"/>
          </a:xfrm>
        </p:spPr>
        <p:txBody>
          <a:bodyPr/>
          <a:lstStyle/>
          <a:p>
            <a:r>
              <a:rPr lang="uk-UA" dirty="0"/>
              <a:t>Фактори ризику</a:t>
            </a:r>
            <a:endParaRPr lang="en-US" dirty="0"/>
          </a:p>
        </p:txBody>
      </p:sp>
      <p:graphicFrame>
        <p:nvGraphicFramePr>
          <p:cNvPr id="8" name="Diagramm 7"/>
          <p:cNvGraphicFramePr/>
          <p:nvPr>
            <p:extLst/>
          </p:nvPr>
        </p:nvGraphicFramePr>
        <p:xfrm>
          <a:off x="1295400" y="261257"/>
          <a:ext cx="9004190" cy="613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85750" y="6557985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7"/>
              </a:rPr>
              <a:t>https://www.news-medical.net/health/What-Causes-Dementia.aspx</a:t>
            </a:r>
            <a:endParaRPr lang="en-US" sz="8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9501683" y="3141469"/>
            <a:ext cx="1595814" cy="662574"/>
            <a:chOff x="4229251" y="4487983"/>
            <a:chExt cx="1595814" cy="662574"/>
          </a:xfrm>
        </p:grpSpPr>
        <p:sp>
          <p:nvSpPr>
            <p:cNvPr id="12" name="Abgerundetes Rechteck 11"/>
            <p:cNvSpPr/>
            <p:nvPr/>
          </p:nvSpPr>
          <p:spPr>
            <a:xfrm>
              <a:off x="4229251" y="4487983"/>
              <a:ext cx="1595814" cy="662574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bgerundetes Rechteck 4"/>
            <p:cNvSpPr txBox="1"/>
            <p:nvPr/>
          </p:nvSpPr>
          <p:spPr>
            <a:xfrm>
              <a:off x="4261595" y="4520327"/>
              <a:ext cx="1531126" cy="5978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dirty="0"/>
                <a:t>т</a:t>
              </a:r>
              <a:r>
                <a:rPr lang="uk-UA" sz="1400" kern="1200" dirty="0"/>
                <a:t>а інше</a:t>
              </a:r>
              <a:r>
                <a:rPr lang="en-US" sz="1400" kern="1200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715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812799" y="274638"/>
            <a:ext cx="108455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E30613"/>
                </a:solidFill>
                <a:latin typeface="+mj-lt"/>
                <a:ea typeface="+mj-ea"/>
                <a:cs typeface="Myriad Pro" pitchFamily="34" charset="0"/>
              </a:defRPr>
            </a:lvl1pPr>
          </a:lstStyle>
          <a:p>
            <a:r>
              <a:rPr lang="uk-UA" dirty="0" err="1"/>
              <a:t>Церебролізин</a:t>
            </a:r>
            <a:r>
              <a:rPr lang="uk-UA" dirty="0"/>
              <a:t> в судинній деменції -  рівень доказовості 1в!</a:t>
            </a:r>
            <a:endParaRPr lang="en-US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67343" y="1447667"/>
            <a:ext cx="6860353" cy="2261877"/>
            <a:chOff x="395536" y="2979967"/>
            <a:chExt cx="8413469" cy="2142216"/>
          </a:xfrm>
        </p:grpSpPr>
        <p:pic>
          <p:nvPicPr>
            <p:cNvPr id="8" name="Bildplatzhalter 4" descr="https://evernet.everpharma.com/bu_neuro/literature/Literatur/Chen%20N_Cerebrolysin%20for%20vasc - Internet Explorer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5536" y="2979967"/>
              <a:ext cx="8413469" cy="2142216"/>
            </a:xfrm>
            <a:prstGeom prst="rect">
              <a:avLst/>
            </a:prstGeom>
          </p:spPr>
        </p:pic>
        <p:cxnSp>
          <p:nvCxnSpPr>
            <p:cNvPr id="10" name="Gerade Verbindung 9"/>
            <p:cNvCxnSpPr/>
            <p:nvPr/>
          </p:nvCxnSpPr>
          <p:spPr>
            <a:xfrm>
              <a:off x="5709671" y="4365104"/>
              <a:ext cx="2966785" cy="0"/>
            </a:xfrm>
            <a:prstGeom prst="line">
              <a:avLst/>
            </a:prstGeom>
            <a:ln>
              <a:solidFill>
                <a:srgbClr val="E3061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539552" y="4581128"/>
              <a:ext cx="8136904" cy="0"/>
            </a:xfrm>
            <a:prstGeom prst="line">
              <a:avLst/>
            </a:prstGeom>
            <a:ln>
              <a:solidFill>
                <a:srgbClr val="E3061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96" y="1057578"/>
            <a:ext cx="4396961" cy="466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EA72589-7DC4-4AB2-8DDD-7171610F8BAA}"/>
              </a:ext>
            </a:extLst>
          </p:cNvPr>
          <p:cNvSpPr/>
          <p:nvPr/>
        </p:nvSpPr>
        <p:spPr>
          <a:xfrm>
            <a:off x="525071" y="3655115"/>
            <a:ext cx="6744898" cy="119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“</a:t>
            </a:r>
            <a:r>
              <a:rPr lang="ru-RU" sz="1200" dirty="0" err="1"/>
              <a:t>Церебролизин</a:t>
            </a:r>
            <a:r>
              <a:rPr lang="ru-RU" sz="1200" dirty="0"/>
              <a:t>, белковый препарат, получаемый из очищенных белков головного мозга свиньи, кажется многообещающим, основываясь на и клинических исследованиях и испытаниях на животных . Мы отобрали 6 исследований, включавших 597 участников, для включения в этот обзор. Сводные результаты показали улучшение в когнитивной функции и общего состояния у пациентов с сосудистой деменцией легкой и умеренной степени тяжести без явных побочных эффектов, связанных с </a:t>
            </a:r>
            <a:r>
              <a:rPr lang="ru-RU" sz="1200" dirty="0" err="1"/>
              <a:t>Церебролизином</a:t>
            </a:r>
            <a:r>
              <a:rPr lang="ru-RU" sz="1200" dirty="0"/>
              <a:t>.</a:t>
            </a:r>
            <a:r>
              <a:rPr lang="en-US" sz="1200" dirty="0"/>
              <a:t>”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001306150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0261" y="149087"/>
            <a:ext cx="8151739" cy="1143000"/>
          </a:xfrm>
        </p:spPr>
        <p:txBody>
          <a:bodyPr>
            <a:normAutofit/>
          </a:bodyPr>
          <a:lstStyle/>
          <a:p>
            <a:r>
              <a:rPr lang="uk-UA" dirty="0" err="1"/>
              <a:t>Метааналіз</a:t>
            </a:r>
            <a:r>
              <a:rPr lang="uk-UA" dirty="0"/>
              <a:t> Готьє</a:t>
            </a:r>
            <a:endParaRPr lang="en-US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/>
          </p:nvPr>
        </p:nvGraphicFramePr>
        <p:xfrm>
          <a:off x="1480457" y="1458685"/>
          <a:ext cx="8638283" cy="31645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537">
                  <a:extLst>
                    <a:ext uri="{9D8B030D-6E8A-4147-A177-3AD203B41FA5}">
                      <a16:colId xmlns:a16="http://schemas.microsoft.com/office/drawing/2014/main" val="2848687934"/>
                    </a:ext>
                  </a:extLst>
                </a:gridCol>
                <a:gridCol w="6605746">
                  <a:extLst>
                    <a:ext uri="{9D8B030D-6E8A-4147-A177-3AD203B41FA5}">
                      <a16:colId xmlns:a16="http://schemas.microsoft.com/office/drawing/2014/main" val="967767418"/>
                    </a:ext>
                  </a:extLst>
                </a:gridCol>
              </a:tblGrid>
              <a:tr h="633547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Дослідник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Gauthier et</a:t>
                      </a:r>
                      <a:r>
                        <a:rPr lang="en-IN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al. 2015 </a:t>
                      </a:r>
                      <a:r>
                        <a:rPr lang="en-I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– </a:t>
                      </a:r>
                      <a:r>
                        <a:rPr lang="ru-RU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Метааналіз</a:t>
                      </a: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4 </a:t>
                      </a:r>
                      <a:r>
                        <a:rPr lang="ru-RU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рандомізованих</a:t>
                      </a: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контрольованих</a:t>
                      </a: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клінічних</a:t>
                      </a:r>
                      <a:r>
                        <a:rPr lang="ru-RU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досліджень</a:t>
                      </a: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uk-UA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за участю </a:t>
                      </a:r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1400 </a:t>
                      </a:r>
                      <a:r>
                        <a:rPr lang="uk-UA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пацієнтів</a:t>
                      </a:r>
                      <a:endParaRPr lang="en-IN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935812"/>
                  </a:ext>
                </a:extLst>
              </a:tr>
              <a:tr h="466088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Мета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Ефективність </a:t>
                      </a:r>
                      <a:r>
                        <a:rPr lang="uk-UA" sz="160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Церебролізину</a:t>
                      </a:r>
                      <a:r>
                        <a:rPr lang="uk-UA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 лікуванні ХА</a:t>
                      </a:r>
                      <a:endParaRPr lang="en-IN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709444"/>
                  </a:ext>
                </a:extLst>
              </a:tr>
              <a:tr h="727428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Параметр ефективності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Суттєві клінічні зміни,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NNT (</a:t>
                      </a:r>
                      <a:r>
                        <a:rPr lang="uk-UA" sz="16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користь/риск від лікування) </a:t>
                      </a:r>
                      <a:endParaRPr lang="en-US" sz="1600" b="1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76202"/>
                  </a:ext>
                </a:extLst>
              </a:tr>
              <a:tr h="668744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Включені дослідження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4 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дослідження, тривалістю- </a:t>
                      </a:r>
                      <a:r>
                        <a:rPr lang="en-IN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6</a:t>
                      </a:r>
                      <a:r>
                        <a:rPr lang="uk-UA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місяців</a:t>
                      </a:r>
                      <a:endParaRPr lang="en-IN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  <a:p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пацієнти отримували </a:t>
                      </a:r>
                      <a:r>
                        <a:rPr lang="uk-UA" sz="16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Церебролізин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I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30</a:t>
                      </a:r>
                      <a:r>
                        <a:rPr lang="uk-UA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мл</a:t>
                      </a:r>
                      <a:r>
                        <a:rPr lang="en-I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/</a:t>
                      </a:r>
                      <a:r>
                        <a:rPr lang="uk-UA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день</a:t>
                      </a:r>
                      <a:r>
                        <a:rPr lang="en-IN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</a:t>
                      </a:r>
                      <a:endParaRPr lang="uk-UA" sz="16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875985"/>
                  </a:ext>
                </a:extLst>
              </a:tr>
              <a:tr h="668744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Кінцева точка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Оцінка по шкалам </a:t>
                      </a:r>
                      <a:r>
                        <a:rPr lang="en-US" sz="16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GCI, CIBIC+, ADAS-cog, MMSE </a:t>
                      </a:r>
                      <a:r>
                        <a:rPr lang="uk-UA" sz="1600" b="1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та ін. через</a:t>
                      </a:r>
                      <a:r>
                        <a:rPr lang="en-IN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6</a:t>
                      </a:r>
                      <a:r>
                        <a:rPr lang="uk-UA" sz="1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 місяців </a:t>
                      </a:r>
                      <a:endParaRPr lang="en-IN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390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8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264921" y="6585179"/>
            <a:ext cx="95285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GAUTHIER, Serge, et al. Cerebrolysin in mild-to-moderate Alzheimer’s disease: a meta-analysis of randomized controlled clinical trials. Dementia and geriatric cognitive disorders, 2015, 39. Jg., </a:t>
            </a:r>
            <a:r>
              <a:rPr lang="en-US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Nr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5-6, S. 332-347</a:t>
            </a:r>
          </a:p>
        </p:txBody>
      </p:sp>
      <p:pic>
        <p:nvPicPr>
          <p:cNvPr id="8" name="Bildplatzhalter 4" descr="CEREBROLYSIN_ProductMonograph_2018_PRINT_20042018 - PDF-XChange Edit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762" y="1745673"/>
            <a:ext cx="8771270" cy="3275648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5388273" y="5344931"/>
            <a:ext cx="74633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Рівень </a:t>
            </a:r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NNT </a:t>
            </a:r>
            <a:r>
              <a:rPr lang="uk-UA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користь і на шкоду </a:t>
            </a:r>
            <a:r>
              <a:rPr lang="uk-UA" sz="105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Церебролізину</a:t>
            </a:r>
            <a:r>
              <a:rPr lang="en-US" sz="10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AD</a:t>
            </a:r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8872584" y="2088239"/>
            <a:ext cx="2971074" cy="1334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–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Courier New"/>
              <a:buChar char="o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FF0000"/>
                </a:solidFill>
                <a:latin typeface="+mn-lt"/>
                <a:cs typeface="+mn-cs"/>
              </a:rPr>
              <a:t>Позитивне</a:t>
            </a: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+mn-lt"/>
                <a:cs typeface="+mn-cs"/>
              </a:rPr>
              <a:t>співвідношення</a:t>
            </a:r>
            <a:r>
              <a:rPr lang="ru-RU" sz="16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користі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та </a:t>
            </a: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ризику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на </a:t>
            </a: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користь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Церебролізину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uk-UA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- найнижчий рівень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NNT</a:t>
            </a:r>
            <a:r>
              <a:rPr lang="uk-UA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стосовно користі та ризику 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(501)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При лікуванні </a:t>
            </a:r>
            <a:r>
              <a:rPr lang="uk-UA" sz="1600" b="1" dirty="0">
                <a:solidFill>
                  <a:srgbClr val="FF0000"/>
                </a:solidFill>
                <a:latin typeface="+mn-lt"/>
                <a:cs typeface="+mn-cs"/>
              </a:rPr>
              <a:t>3-х пацієнтів </a:t>
            </a:r>
            <a:r>
              <a:rPr lang="uk-UA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додатково 1 пацієнт показує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uk-UA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значний позитивний ефект на </a:t>
            </a:r>
            <a:r>
              <a:rPr lang="uk-UA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Церебролізині</a:t>
            </a:r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!</a:t>
            </a:r>
            <a:endParaRPr lang="ru-RU" sz="16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Вигода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для NNT </a:t>
            </a: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показує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значну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глобальну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клінічну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</a:t>
            </a:r>
            <a:r>
              <a:rPr lang="ru-RU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зміну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+mn-cs"/>
              </a:rPr>
              <a:t> в 2.9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12799" y="496253"/>
            <a:ext cx="8151739" cy="1143000"/>
          </a:xfrm>
        </p:spPr>
        <p:txBody>
          <a:bodyPr>
            <a:normAutofit/>
          </a:bodyPr>
          <a:lstStyle/>
          <a:p>
            <a:r>
              <a:rPr lang="uk-UA" dirty="0"/>
              <a:t>Вражаючий </a:t>
            </a:r>
            <a:r>
              <a:rPr lang="en-US" dirty="0"/>
              <a:t>NNT </a:t>
            </a:r>
            <a:r>
              <a:rPr lang="uk-UA" dirty="0"/>
              <a:t>з </a:t>
            </a:r>
            <a:r>
              <a:rPr lang="uk-UA" dirty="0" err="1"/>
              <a:t>Церебролізином</a:t>
            </a:r>
            <a:br>
              <a:rPr lang="en-US" dirty="0">
                <a:solidFill>
                  <a:srgbClr val="00A75C"/>
                </a:solidFill>
              </a:rPr>
            </a:b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812799" y="274638"/>
            <a:ext cx="81517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E30613"/>
                </a:solidFill>
                <a:latin typeface="+mj-lt"/>
                <a:ea typeface="+mj-ea"/>
                <a:cs typeface="Myriad Pro" pitchFamily="34" charset="0"/>
              </a:defRPr>
            </a:lvl1pPr>
          </a:lstStyle>
          <a:p>
            <a:r>
              <a:rPr lang="uk-UA" sz="3700" dirty="0"/>
              <a:t>Вигоди для пацієнта</a:t>
            </a:r>
            <a:endParaRPr lang="en-US" sz="3700" dirty="0"/>
          </a:p>
          <a:p>
            <a:r>
              <a:rPr lang="uk-UA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Основні функції</a:t>
            </a:r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602488" y="1703797"/>
            <a:ext cx="8903768" cy="2333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–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Courier New"/>
              <a:buChar char="o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Бути автором свого життя!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Керувати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своїм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повсякденним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життям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розпоряджання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коштами,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банківськими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послугами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службовими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обов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’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язками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Бути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активними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у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суспільному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житті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Підтримувати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свою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незалежну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мобільність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–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авто,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громадський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транспорт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Вища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якість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життя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пацієнтів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та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їх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опікунів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048" y="3685730"/>
            <a:ext cx="3782244" cy="251072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906" y="3685730"/>
            <a:ext cx="3771375" cy="25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812799" y="274638"/>
            <a:ext cx="815173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E30613"/>
                </a:solidFill>
                <a:latin typeface="+mj-lt"/>
                <a:ea typeface="+mj-ea"/>
                <a:cs typeface="Myriad Pro" pitchFamily="34" charset="0"/>
              </a:defRPr>
            </a:lvl1pPr>
          </a:lstStyle>
          <a:p>
            <a:r>
              <a:rPr lang="uk-UA" sz="3700" dirty="0"/>
              <a:t>Вигоди для пацієнта</a:t>
            </a:r>
            <a:endParaRPr lang="en-US" sz="3700" dirty="0"/>
          </a:p>
          <a:p>
            <a:r>
              <a:rPr lang="uk-UA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Поведінкові та психіатричні розлади</a:t>
            </a:r>
            <a:endParaRPr lang="en-US" sz="2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Inhaltsplatzhalter 1"/>
          <p:cNvSpPr txBox="1">
            <a:spLocks/>
          </p:cNvSpPr>
          <p:nvPr/>
        </p:nvSpPr>
        <p:spPr>
          <a:xfrm>
            <a:off x="172719" y="1679636"/>
            <a:ext cx="10241281" cy="2333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Myriad Pro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Arial"/>
              <a:buChar char="–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30613"/>
              </a:buClr>
              <a:buFont typeface="Courier New"/>
              <a:buChar char="o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У пацієнтів з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нейрокогнітивними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розладами поведінкові проблеми розвиваються на пізніх стадіях захворювання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що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створює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дуже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великий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тягар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для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сімей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та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опікунів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Церебролізин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зменшує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симптоми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відразу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періоду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лікування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і в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період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спостереження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Церебролізин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полегшує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домашній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догляд, м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енша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залежність від опікуна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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відкласти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перебування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спеціалізованих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установах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постійного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догляду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Відтермінування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поведінкових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розладів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та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руйнування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особистості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/>
              <a:t>	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362" y="3240015"/>
            <a:ext cx="3588748" cy="24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4" descr="Konsensus-Demenz_24_21.pdf - Adobe Acrobat Pr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55356"/>
            <a:ext cx="7412922" cy="1651333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812799" y="274638"/>
            <a:ext cx="108455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E30613"/>
                </a:solidFill>
                <a:latin typeface="+mj-lt"/>
                <a:ea typeface="+mj-ea"/>
                <a:cs typeface="Myriad Pro" pitchFamily="34" charset="0"/>
              </a:defRPr>
            </a:lvl1pPr>
          </a:lstStyle>
          <a:p>
            <a:r>
              <a:rPr lang="uk-UA" dirty="0"/>
              <a:t>Консенсус Австрійського товариства хвороби Альцгеймера (2015)</a:t>
            </a:r>
            <a:endParaRPr lang="en-US" dirty="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6261952-104A-4877-859E-3AF1E5DBE7EB}"/>
              </a:ext>
            </a:extLst>
          </p:cNvPr>
          <p:cNvSpPr/>
          <p:nvPr/>
        </p:nvSpPr>
        <p:spPr>
          <a:xfrm>
            <a:off x="2427513" y="3116398"/>
            <a:ext cx="75982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000" dirty="0" err="1">
                <a:solidFill>
                  <a:prstClr val="black">
                    <a:lumMod val="65000"/>
                    <a:lumOff val="35000"/>
                  </a:prstClr>
                </a:solidFill>
                <a:ea typeface="新細明體" charset="-120"/>
              </a:rPr>
              <a:t>Церебролизин</a:t>
            </a:r>
            <a:r>
              <a:rPr kumimoji="1" lang="ru-RU" sz="2000" dirty="0">
                <a:solidFill>
                  <a:prstClr val="black">
                    <a:lumMod val="65000"/>
                    <a:lumOff val="35000"/>
                  </a:prstClr>
                </a:solidFill>
                <a:ea typeface="新細明體" charset="-120"/>
              </a:rPr>
              <a:t> может использоваться при деменции легкой или умеренной степени тяжести, если другие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000" dirty="0">
                <a:solidFill>
                  <a:prstClr val="black">
                    <a:lumMod val="65000"/>
                    <a:lumOff val="35000"/>
                  </a:prstClr>
                </a:solidFill>
                <a:ea typeface="新細明體" charset="-120"/>
              </a:rPr>
              <a:t>препараты не переносятся или не демонстрируют эффективность после перевода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000" dirty="0">
                <a:solidFill>
                  <a:prstClr val="black">
                    <a:lumMod val="65000"/>
                    <a:lumOff val="35000"/>
                  </a:prstClr>
                </a:solidFill>
                <a:ea typeface="新細明體" charset="-120"/>
              </a:rPr>
              <a:t>с одного ингибитора </a:t>
            </a:r>
            <a:r>
              <a:rPr kumimoji="1" lang="ru-RU" sz="2000" dirty="0" err="1">
                <a:solidFill>
                  <a:prstClr val="black">
                    <a:lumMod val="65000"/>
                    <a:lumOff val="35000"/>
                  </a:prstClr>
                </a:solidFill>
                <a:ea typeface="新細明體" charset="-120"/>
              </a:rPr>
              <a:t>холинэстеразы</a:t>
            </a:r>
            <a:r>
              <a:rPr kumimoji="1" lang="ru-RU" sz="2000" dirty="0">
                <a:solidFill>
                  <a:prstClr val="black">
                    <a:lumMod val="65000"/>
                    <a:lumOff val="35000"/>
                  </a:prstClr>
                </a:solidFill>
                <a:ea typeface="新細明體" charset="-120"/>
              </a:rPr>
              <a:t> на другой, </a:t>
            </a:r>
            <a:r>
              <a:rPr kumimoji="1" lang="en-US" sz="2000" dirty="0">
                <a:solidFill>
                  <a:prstClr val="black">
                    <a:lumMod val="65000"/>
                    <a:lumOff val="35000"/>
                  </a:prstClr>
                </a:solidFill>
                <a:ea typeface="新細明體" charset="-120"/>
              </a:rPr>
              <a:t>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000" dirty="0">
                <a:solidFill>
                  <a:prstClr val="black">
                    <a:lumMod val="65000"/>
                    <a:lumOff val="35000"/>
                  </a:prstClr>
                </a:solidFill>
                <a:ea typeface="新細明體" charset="-120"/>
              </a:rPr>
              <a:t>а также в умеренных или тяжелых случаях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000" dirty="0">
                <a:solidFill>
                  <a:prstClr val="black">
                    <a:lumMod val="65000"/>
                    <a:lumOff val="35000"/>
                  </a:prstClr>
                </a:solidFill>
                <a:ea typeface="新細明體" charset="-120"/>
              </a:rPr>
              <a:t>после перехода на </a:t>
            </a:r>
            <a:r>
              <a:rPr kumimoji="1" lang="ru-RU" sz="2000" dirty="0" err="1">
                <a:solidFill>
                  <a:prstClr val="black">
                    <a:lumMod val="65000"/>
                    <a:lumOff val="35000"/>
                  </a:prstClr>
                </a:solidFill>
                <a:ea typeface="新細明體" charset="-120"/>
              </a:rPr>
              <a:t>мемантин</a:t>
            </a:r>
            <a:r>
              <a:rPr kumimoji="1" lang="ru-RU" sz="2000" dirty="0">
                <a:solidFill>
                  <a:prstClr val="black">
                    <a:lumMod val="65000"/>
                    <a:lumOff val="35000"/>
                  </a:prstClr>
                </a:solidFill>
                <a:ea typeface="新細明體" charset="-120"/>
              </a:rPr>
              <a:t> (</a:t>
            </a:r>
            <a:r>
              <a:rPr kumimoji="1" lang="ru-RU" sz="2000" dirty="0" err="1">
                <a:solidFill>
                  <a:prstClr val="black">
                    <a:lumMod val="65000"/>
                    <a:lumOff val="35000"/>
                  </a:prstClr>
                </a:solidFill>
                <a:ea typeface="新細明體" charset="-120"/>
              </a:rPr>
              <a:t>Ia</a:t>
            </a:r>
            <a:r>
              <a:rPr kumimoji="1" lang="ru-RU" sz="2000" dirty="0">
                <a:solidFill>
                  <a:prstClr val="black">
                    <a:lumMod val="65000"/>
                    <a:lumOff val="35000"/>
                  </a:prstClr>
                </a:solidFill>
                <a:ea typeface="新細明體" charset="-120"/>
              </a:rPr>
              <a:t>, B)</a:t>
            </a:r>
            <a:endParaRPr kumimoji="1" lang="en-US" sz="2000" dirty="0">
              <a:solidFill>
                <a:prstClr val="black">
                  <a:lumMod val="65000"/>
                  <a:lumOff val="35000"/>
                </a:prstClr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9938726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Таргетна</a:t>
            </a:r>
            <a:r>
              <a:rPr lang="uk-UA" dirty="0"/>
              <a:t> аудиторія</a:t>
            </a:r>
            <a:endParaRPr lang="en-US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7" y="1614963"/>
            <a:ext cx="11181012" cy="1021156"/>
          </a:xfrm>
          <a:prstGeom prst="rect">
            <a:avLst/>
          </a:prstGeom>
        </p:spPr>
      </p:pic>
      <p:sp>
        <p:nvSpPr>
          <p:cNvPr id="29" name="Gleichschenkliges Dreieck 28"/>
          <p:cNvSpPr/>
          <p:nvPr/>
        </p:nvSpPr>
        <p:spPr>
          <a:xfrm rot="10800000">
            <a:off x="812798" y="2737715"/>
            <a:ext cx="5301349" cy="1241658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Gleichschenkliges Dreieck 31"/>
          <p:cNvSpPr/>
          <p:nvPr/>
        </p:nvSpPr>
        <p:spPr>
          <a:xfrm rot="10800000" flipH="1" flipV="1">
            <a:off x="6419410" y="2737719"/>
            <a:ext cx="5301349" cy="1241658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arallelogramm 32"/>
          <p:cNvSpPr/>
          <p:nvPr/>
        </p:nvSpPr>
        <p:spPr>
          <a:xfrm flipH="1" flipV="1">
            <a:off x="1026937" y="2737715"/>
            <a:ext cx="10479682" cy="1241661"/>
          </a:xfrm>
          <a:prstGeom prst="parallelogram">
            <a:avLst>
              <a:gd name="adj" fmla="val 42973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576177" y="3378886"/>
            <a:ext cx="217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ctr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Приватна практика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281686" y="3151318"/>
            <a:ext cx="217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ctr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bg1"/>
                </a:solidFill>
              </a:rPr>
              <a:t>Психіатричне відділення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090312" y="3320028"/>
            <a:ext cx="217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ctr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bg1"/>
                </a:solidFill>
              </a:rPr>
              <a:t>Психіатричне відділення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368548" y="2996598"/>
            <a:ext cx="217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ctr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Поліклініка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991181" y="3204683"/>
            <a:ext cx="2545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ctr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Терапевтичне відділення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7761021" y="2788513"/>
            <a:ext cx="217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ctr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bg1"/>
                </a:solidFill>
              </a:rPr>
              <a:t>Геріатричне відділення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802351" y="3514123"/>
            <a:ext cx="217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ctr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bg1"/>
                </a:solidFill>
              </a:rPr>
              <a:t>Неврологічне відділення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10456974" y="2845035"/>
            <a:ext cx="1428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ctr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bg1"/>
                </a:solidFill>
              </a:rPr>
              <a:t>Геріатричне відділення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7723651" y="3579578"/>
            <a:ext cx="217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ctr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bg1"/>
                </a:solidFill>
              </a:rPr>
              <a:t>Неврологічне відділення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6" name="Gleichschenkliges Dreieck 45"/>
          <p:cNvSpPr/>
          <p:nvPr/>
        </p:nvSpPr>
        <p:spPr>
          <a:xfrm rot="10800000">
            <a:off x="838198" y="4198215"/>
            <a:ext cx="5301349" cy="1241658"/>
          </a:xfrm>
          <a:prstGeom prst="triangle">
            <a:avLst>
              <a:gd name="adj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Gleichschenkliges Dreieck 46"/>
          <p:cNvSpPr/>
          <p:nvPr/>
        </p:nvSpPr>
        <p:spPr>
          <a:xfrm rot="10800000" flipH="1" flipV="1">
            <a:off x="6444810" y="4198219"/>
            <a:ext cx="5301349" cy="1241658"/>
          </a:xfrm>
          <a:prstGeom prst="triangle">
            <a:avLst>
              <a:gd name="adj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Parallelogramm 47"/>
          <p:cNvSpPr/>
          <p:nvPr/>
        </p:nvSpPr>
        <p:spPr>
          <a:xfrm flipH="1" flipV="1">
            <a:off x="1052337" y="4198215"/>
            <a:ext cx="10479682" cy="1241661"/>
          </a:xfrm>
          <a:prstGeom prst="parallelogram">
            <a:avLst>
              <a:gd name="adj" fmla="val 42973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feld 49"/>
          <p:cNvSpPr txBox="1"/>
          <p:nvPr/>
        </p:nvSpPr>
        <p:spPr>
          <a:xfrm>
            <a:off x="5547293" y="4458816"/>
            <a:ext cx="217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ctr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bg1"/>
                </a:solidFill>
              </a:rPr>
              <a:t>Психіатри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183928" y="4734517"/>
            <a:ext cx="217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ctr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bg1"/>
                </a:solidFill>
              </a:rPr>
              <a:t>Психіатри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593848" y="4457098"/>
            <a:ext cx="217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ctr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Сімейні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лікар</a:t>
            </a:r>
            <a:r>
              <a:rPr lang="uk-U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і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588565" y="4665183"/>
            <a:ext cx="217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ctr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Неврологи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743123" y="4764875"/>
            <a:ext cx="217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ctr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bg1"/>
                </a:solidFill>
              </a:rPr>
              <a:t>Неврологи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425220" y="4407796"/>
            <a:ext cx="1428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ctr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bg1"/>
                </a:solidFill>
              </a:rPr>
              <a:t>Геронтологи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7749051" y="5040078"/>
            <a:ext cx="217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ctr">
              <a:buFont typeface="Arial" panose="020B0604020202020204" pitchFamily="34" charset="0"/>
              <a:buChar char="•"/>
            </a:pPr>
            <a:r>
              <a:rPr lang="uk-UA" sz="1400" dirty="0">
                <a:solidFill>
                  <a:schemeClr val="bg1"/>
                </a:solidFill>
              </a:rPr>
              <a:t>Неврологи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91387" y="1675158"/>
            <a:ext cx="415003" cy="7929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r>
              <a:rPr lang="en-US" sz="1200" cap="all" dirty="0">
                <a:solidFill>
                  <a:schemeClr val="bg1"/>
                </a:solidFill>
              </a:rPr>
              <a:t>Course of disease</a:t>
            </a:r>
            <a:endParaRPr lang="en-US" sz="1200" cap="all" dirty="0"/>
          </a:p>
        </p:txBody>
      </p:sp>
      <p:sp>
        <p:nvSpPr>
          <p:cNvPr id="30" name="Rechteck 29"/>
          <p:cNvSpPr/>
          <p:nvPr/>
        </p:nvSpPr>
        <p:spPr>
          <a:xfrm>
            <a:off x="291387" y="2737714"/>
            <a:ext cx="415003" cy="1241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r>
              <a:rPr lang="en-US" sz="1200" cap="all" dirty="0">
                <a:solidFill>
                  <a:schemeClr val="bg1"/>
                </a:solidFill>
              </a:rPr>
              <a:t>Institutions / Hospitals</a:t>
            </a:r>
            <a:endParaRPr lang="en-US" sz="1200" cap="all" dirty="0"/>
          </a:p>
        </p:txBody>
      </p:sp>
      <p:sp>
        <p:nvSpPr>
          <p:cNvPr id="31" name="Rechteck 30"/>
          <p:cNvSpPr/>
          <p:nvPr/>
        </p:nvSpPr>
        <p:spPr>
          <a:xfrm>
            <a:off x="291387" y="4207777"/>
            <a:ext cx="415003" cy="1241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tIns="0" bIns="0" rtlCol="0" anchor="ctr"/>
          <a:lstStyle/>
          <a:p>
            <a:pPr algn="ctr"/>
            <a:r>
              <a:rPr lang="en-US" sz="1200" cap="all" dirty="0">
                <a:solidFill>
                  <a:schemeClr val="bg1"/>
                </a:solidFill>
              </a:rPr>
              <a:t>Contact </a:t>
            </a:r>
            <a:br>
              <a:rPr lang="en-US" sz="1200" cap="all" dirty="0">
                <a:solidFill>
                  <a:schemeClr val="bg1"/>
                </a:solidFill>
              </a:rPr>
            </a:br>
            <a:r>
              <a:rPr lang="en-US" sz="1200" cap="all" dirty="0">
                <a:solidFill>
                  <a:schemeClr val="bg1"/>
                </a:solidFill>
              </a:rPr>
              <a:t>persons</a:t>
            </a:r>
            <a:endParaRPr lang="en-US" sz="1200" cap="all" dirty="0"/>
          </a:p>
        </p:txBody>
      </p:sp>
    </p:spTree>
    <p:extLst>
      <p:ext uri="{BB962C8B-B14F-4D97-AF65-F5344CB8AC3E}">
        <p14:creationId xmlns:p14="http://schemas.microsoft.com/office/powerpoint/2010/main" val="24488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ВИСНОВКИ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01" y="1257301"/>
            <a:ext cx="10845583" cy="3476625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Незалежно від причини та стадії захворювання</a:t>
            </a:r>
            <a:endParaRPr lang="en-US" sz="20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Незалежно від тяжкості </a:t>
            </a:r>
            <a:r>
              <a:rPr lang="uk-UA" sz="2000" dirty="0" err="1"/>
              <a:t>когнитивних</a:t>
            </a:r>
            <a:r>
              <a:rPr lang="uk-UA" sz="2000" dirty="0"/>
              <a:t> порушень чи деменції</a:t>
            </a:r>
            <a:endParaRPr lang="en-US" sz="20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Незалежно від наявних симптомів </a:t>
            </a:r>
            <a:endParaRPr lang="en-US" sz="20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uk-UA" sz="2000" dirty="0"/>
              <a:t>Незалежно від типу деменції (ХА, СД, деменція з тельцями </a:t>
            </a:r>
            <a:r>
              <a:rPr lang="uk-UA" sz="2000" dirty="0" err="1"/>
              <a:t>Леві</a:t>
            </a:r>
            <a:r>
              <a:rPr lang="uk-UA" sz="2000" dirty="0"/>
              <a:t>, змішана деменція)</a:t>
            </a:r>
            <a:endParaRPr lang="en-US" sz="20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525537" y="3500691"/>
            <a:ext cx="11388646" cy="662740"/>
            <a:chOff x="525537" y="3843591"/>
            <a:chExt cx="11388646" cy="662740"/>
          </a:xfrm>
        </p:grpSpPr>
        <p:sp>
          <p:nvSpPr>
            <p:cNvPr id="10" name="Gleichschenkliges Dreieck 9"/>
            <p:cNvSpPr/>
            <p:nvPr/>
          </p:nvSpPr>
          <p:spPr>
            <a:xfrm rot="10800000">
              <a:off x="525537" y="3843591"/>
              <a:ext cx="11388646" cy="662740"/>
            </a:xfrm>
            <a:prstGeom prst="triangle">
              <a:avLst>
                <a:gd name="adj" fmla="val 50131"/>
              </a:avLst>
            </a:prstGeom>
            <a:solidFill>
              <a:srgbClr val="E3061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629778" y="3881972"/>
              <a:ext cx="4932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ПРИ ВСІХ ВИПАДКАХ ДЕМЕНЦІЇ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chteck 12"/>
          <p:cNvSpPr/>
          <p:nvPr/>
        </p:nvSpPr>
        <p:spPr>
          <a:xfrm>
            <a:off x="479816" y="4219944"/>
            <a:ext cx="11388648" cy="422031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ЦЕРЕБРОЛІЗИН ДІЄ ЕФЕКТИВНО</a:t>
            </a:r>
            <a:endParaRPr lang="de-A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524000" y="2312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rgbClr val="646464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Дякую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976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0547" y="37571"/>
            <a:ext cx="10845583" cy="1143000"/>
          </a:xfrm>
        </p:spPr>
        <p:txBody>
          <a:bodyPr/>
          <a:lstStyle/>
          <a:p>
            <a:r>
              <a:rPr lang="uk-UA" dirty="0"/>
              <a:t>Як це впливає на пацієнта</a:t>
            </a:r>
            <a:endParaRPr lang="en-US" dirty="0"/>
          </a:p>
        </p:txBody>
      </p:sp>
      <p:grpSp>
        <p:nvGrpSpPr>
          <p:cNvPr id="33" name="Gruppieren 32"/>
          <p:cNvGrpSpPr/>
          <p:nvPr/>
        </p:nvGrpSpPr>
        <p:grpSpPr>
          <a:xfrm>
            <a:off x="401676" y="1417806"/>
            <a:ext cx="11388648" cy="867568"/>
            <a:chOff x="331758" y="3393798"/>
            <a:chExt cx="11388648" cy="1216609"/>
          </a:xfrm>
        </p:grpSpPr>
        <p:sp>
          <p:nvSpPr>
            <p:cNvPr id="34" name="Rechteck 33"/>
            <p:cNvSpPr/>
            <p:nvPr/>
          </p:nvSpPr>
          <p:spPr>
            <a:xfrm>
              <a:off x="331758" y="3393798"/>
              <a:ext cx="2795271" cy="1216609"/>
            </a:xfrm>
            <a:prstGeom prst="rect">
              <a:avLst/>
            </a:prstGeom>
            <a:solidFill>
              <a:srgbClr val="00A7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uk-UA" sz="1600" b="1" dirty="0"/>
                <a:t>Когнітивні розлади</a:t>
              </a:r>
              <a:endParaRPr lang="en-US" sz="1600" b="1" dirty="0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3196217" y="3393798"/>
              <a:ext cx="2795271" cy="1216609"/>
            </a:xfrm>
            <a:prstGeom prst="rect">
              <a:avLst/>
            </a:prstGeom>
            <a:solidFill>
              <a:srgbClr val="00A7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uk-UA" sz="1600" b="1" dirty="0"/>
                <a:t>Повсякденна життєдіяльність</a:t>
              </a:r>
              <a:endParaRPr lang="en-US" sz="1600" b="1" dirty="0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6060676" y="3393798"/>
              <a:ext cx="2795271" cy="1216609"/>
            </a:xfrm>
            <a:prstGeom prst="rect">
              <a:avLst/>
            </a:prstGeom>
            <a:solidFill>
              <a:srgbClr val="00A7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uk-UA" sz="1600" b="1" dirty="0"/>
                <a:t>Глобальні функції</a:t>
              </a:r>
              <a:endParaRPr lang="en-US" sz="1600" b="1" dirty="0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8925135" y="3393798"/>
              <a:ext cx="2795271" cy="1216609"/>
            </a:xfrm>
            <a:prstGeom prst="rect">
              <a:avLst/>
            </a:prstGeom>
            <a:solidFill>
              <a:srgbClr val="00A7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uk-UA" sz="1600" b="1" dirty="0"/>
                <a:t>Поведінкові та психіатричні симптоми</a:t>
              </a:r>
              <a:endParaRPr lang="en-US" sz="1600" b="1" dirty="0"/>
            </a:p>
          </p:txBody>
        </p:sp>
      </p:grpSp>
      <p:sp>
        <p:nvSpPr>
          <p:cNvPr id="39" name="Abgerundetes Rechteck 38"/>
          <p:cNvSpPr/>
          <p:nvPr/>
        </p:nvSpPr>
        <p:spPr>
          <a:xfrm>
            <a:off x="401676" y="2354471"/>
            <a:ext cx="2795271" cy="202902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Abgerundetes Rechteck 4"/>
          <p:cNvSpPr txBox="1"/>
          <p:nvPr/>
        </p:nvSpPr>
        <p:spPr>
          <a:xfrm>
            <a:off x="640643" y="2453519"/>
            <a:ext cx="2309903" cy="18309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5560" rIns="0" bIns="35560" numCol="1" spcCol="1270" anchor="ctr" anchorCtr="0">
            <a:noAutofit/>
          </a:bodyPr>
          <a:lstStyle/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Втрата </a:t>
            </a:r>
            <a:r>
              <a:rPr lang="uk-UA" sz="1600" dirty="0" err="1"/>
              <a:t>пам</a:t>
            </a:r>
            <a:r>
              <a:rPr lang="en-US" sz="1600" dirty="0"/>
              <a:t>’</a:t>
            </a:r>
            <a:r>
              <a:rPr lang="uk-UA" sz="1600" dirty="0"/>
              <a:t>яті</a:t>
            </a:r>
            <a:endParaRPr lang="en-US" sz="1600" dirty="0"/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Забування вивченого матеріалу</a:t>
            </a:r>
            <a:endParaRPr lang="en-US" sz="1600" dirty="0"/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Частіше слід прикладати більше зусиль для </a:t>
            </a:r>
            <a:r>
              <a:rPr lang="uk-UA" sz="1600" dirty="0" err="1"/>
              <a:t>запам</a:t>
            </a:r>
            <a:r>
              <a:rPr lang="en-US" sz="1600" dirty="0"/>
              <a:t>’</a:t>
            </a:r>
            <a:r>
              <a:rPr lang="uk-UA" sz="1600" dirty="0" err="1"/>
              <a:t>ятовування</a:t>
            </a:r>
            <a:endParaRPr lang="en-US" sz="1600" dirty="0"/>
          </a:p>
        </p:txBody>
      </p:sp>
      <p:sp>
        <p:nvSpPr>
          <p:cNvPr id="42" name="Abgerundetes Rechteck 41"/>
          <p:cNvSpPr/>
          <p:nvPr/>
        </p:nvSpPr>
        <p:spPr>
          <a:xfrm>
            <a:off x="3266137" y="2354471"/>
            <a:ext cx="2795270" cy="202902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Abgerundetes Rechteck 4"/>
          <p:cNvSpPr txBox="1"/>
          <p:nvPr/>
        </p:nvSpPr>
        <p:spPr>
          <a:xfrm>
            <a:off x="3358496" y="2453519"/>
            <a:ext cx="2702909" cy="18309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5560" rIns="0" bIns="35560" numCol="1" spcCol="1270" anchor="ctr" anchorCtr="0">
            <a:noAutofit/>
          </a:bodyPr>
          <a:lstStyle/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Труднощі при плануванні або вирішенні завдань</a:t>
            </a:r>
            <a:endParaRPr lang="en-US" sz="1600" dirty="0"/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Труднощі при виконанні побутових справ</a:t>
            </a:r>
            <a:endParaRPr lang="en-US" sz="1600" dirty="0"/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Проблеми з рухливістю</a:t>
            </a:r>
            <a:endParaRPr lang="en-US" sz="1600" dirty="0"/>
          </a:p>
        </p:txBody>
      </p:sp>
      <p:sp>
        <p:nvSpPr>
          <p:cNvPr id="45" name="Abgerundetes Rechteck 44"/>
          <p:cNvSpPr/>
          <p:nvPr/>
        </p:nvSpPr>
        <p:spPr>
          <a:xfrm>
            <a:off x="6153765" y="2354471"/>
            <a:ext cx="2772099" cy="202902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Abgerundetes Rechteck 4"/>
          <p:cNvSpPr txBox="1"/>
          <p:nvPr/>
        </p:nvSpPr>
        <p:spPr>
          <a:xfrm>
            <a:off x="6289705" y="2453519"/>
            <a:ext cx="2572284" cy="18309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5560" rIns="0" bIns="35560" numCol="1" spcCol="1270" anchor="ctr" anchorCtr="0">
            <a:noAutofit/>
          </a:bodyPr>
          <a:lstStyle/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Проблеми зі словами в розмові та</a:t>
            </a:r>
            <a:r>
              <a:rPr lang="en-US" sz="1600" dirty="0"/>
              <a:t>/</a:t>
            </a:r>
            <a:r>
              <a:rPr lang="uk-UA" sz="1600" dirty="0"/>
              <a:t>або письмі</a:t>
            </a:r>
            <a:endParaRPr lang="en-US" sz="1600" dirty="0"/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«Випадіння» з роботи або соціального життя</a:t>
            </a:r>
            <a:endParaRPr lang="en-US" sz="1600" dirty="0"/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Порушення мислення або в прийнятті рішень</a:t>
            </a:r>
            <a:endParaRPr lang="en-US" sz="1600" dirty="0"/>
          </a:p>
        </p:txBody>
      </p:sp>
      <p:sp>
        <p:nvSpPr>
          <p:cNvPr id="48" name="Abgerundetes Rechteck 47"/>
          <p:cNvSpPr/>
          <p:nvPr/>
        </p:nvSpPr>
        <p:spPr>
          <a:xfrm>
            <a:off x="9018222" y="2354471"/>
            <a:ext cx="2772101" cy="202902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Abgerundetes Rechteck 4"/>
          <p:cNvSpPr txBox="1"/>
          <p:nvPr/>
        </p:nvSpPr>
        <p:spPr>
          <a:xfrm>
            <a:off x="9144000" y="2453519"/>
            <a:ext cx="2646323" cy="18309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35560" rIns="0" bIns="35560" numCol="1" spcCol="1270" anchor="ctr" anchorCtr="0">
            <a:noAutofit/>
          </a:bodyPr>
          <a:lstStyle/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Зміни настрою та особистості</a:t>
            </a:r>
            <a:endParaRPr lang="en-US" sz="1600" dirty="0"/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Розгубленість</a:t>
            </a:r>
            <a:endParaRPr lang="en-US" sz="1600" dirty="0"/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Депресія</a:t>
            </a:r>
            <a:endParaRPr lang="en-US" sz="1600" dirty="0"/>
          </a:p>
          <a:p>
            <a:pPr marL="285750" lvl="0" indent="-28575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Тривога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490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Види </a:t>
            </a:r>
            <a:r>
              <a:rPr lang="uk-UA" dirty="0" err="1"/>
              <a:t>нейрокогнітивних</a:t>
            </a:r>
            <a:r>
              <a:rPr lang="uk-UA" dirty="0"/>
              <a:t> порушень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798" y="1883230"/>
            <a:ext cx="11226802" cy="318951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Помірне когнітивне порушення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Хвороба Альцгеймера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Судинна деменція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Змішана деменція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err="1"/>
              <a:t>Тауопатії</a:t>
            </a:r>
            <a:r>
              <a:rPr lang="en-US" dirty="0"/>
              <a:t> (</a:t>
            </a:r>
            <a:r>
              <a:rPr lang="uk-UA" dirty="0" err="1"/>
              <a:t>фронтотемпоральна</a:t>
            </a:r>
            <a:r>
              <a:rPr lang="uk-UA" dirty="0"/>
              <a:t> деменція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Інше</a:t>
            </a:r>
            <a:r>
              <a:rPr lang="en-US" dirty="0"/>
              <a:t> (</a:t>
            </a:r>
            <a:r>
              <a:rPr lang="uk-UA" dirty="0"/>
              <a:t>хв. Паркінсона</a:t>
            </a:r>
            <a:r>
              <a:rPr lang="en-US" dirty="0"/>
              <a:t>, </a:t>
            </a:r>
            <a:r>
              <a:rPr lang="uk-UA" dirty="0"/>
              <a:t>хв. </a:t>
            </a:r>
            <a:r>
              <a:rPr lang="uk-UA" dirty="0" err="1"/>
              <a:t>Гантінгтона</a:t>
            </a:r>
            <a:r>
              <a:rPr lang="en-US" dirty="0"/>
              <a:t>, </a:t>
            </a:r>
            <a:r>
              <a:rPr lang="uk-UA" dirty="0"/>
              <a:t>хв. </a:t>
            </a:r>
            <a:r>
              <a:rPr lang="uk-UA" dirty="0" err="1"/>
              <a:t>Пріона</a:t>
            </a:r>
            <a:r>
              <a:rPr lang="en-US" dirty="0"/>
              <a:t>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85750" y="6519446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https://en.wikipedia.org/wiki/Cognitive_disorder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https://www.alz.org/dementia/types-of-dementia.asp#alzheimers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26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Помірний когнітивний розлад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798" y="1275796"/>
            <a:ext cx="10845583" cy="4561317"/>
          </a:xfrm>
        </p:spPr>
        <p:txBody>
          <a:bodyPr>
            <a:normAutofit fontScale="85000" lnSpcReduction="20000"/>
          </a:bodyPr>
          <a:lstStyle/>
          <a:p>
            <a:r>
              <a:rPr lang="uk-UA" sz="2600" b="1" dirty="0"/>
              <a:t>Помірний когнітивний розлад </a:t>
            </a:r>
            <a:r>
              <a:rPr lang="uk-UA" sz="2600" dirty="0"/>
              <a:t>призводить до когнітивних змін, які є досить серйозними, щоб бути поміченими особами, які зазнають їх, чи іншими людьми, але зміни є не достатньо серйозними, щоб заважати в повсякденному житті чи самостійному функціонуванню</a:t>
            </a:r>
            <a:r>
              <a:rPr lang="en-US" sz="2600" dirty="0"/>
              <a:t>. </a:t>
            </a:r>
            <a:r>
              <a:rPr lang="en-US" sz="2600" baseline="30000" dirty="0"/>
              <a:t>1</a:t>
            </a:r>
            <a:r>
              <a:rPr lang="en-US" sz="2600" dirty="0"/>
              <a:t> </a:t>
            </a:r>
          </a:p>
          <a:p>
            <a:r>
              <a:rPr lang="uk-UA" sz="2600" dirty="0"/>
              <a:t>Помірний когнітивний розлад </a:t>
            </a:r>
            <a:r>
              <a:rPr lang="en-US" sz="2600" dirty="0"/>
              <a:t>(MCI)</a:t>
            </a:r>
            <a:r>
              <a:rPr lang="uk-UA" sz="2600" dirty="0"/>
              <a:t> швидко стає одним із найбільш поширених клінічних проявів, що розвиваються у людей похилого віку</a:t>
            </a:r>
            <a:r>
              <a:rPr lang="en-US" sz="2600" dirty="0"/>
              <a:t>. </a:t>
            </a:r>
            <a:r>
              <a:rPr lang="uk-UA" sz="2600" dirty="0"/>
              <a:t>Патологічний та молекулярний субстрат людей з діагнозом МСІ не встановлено</a:t>
            </a:r>
            <a:r>
              <a:rPr lang="en-US" sz="2600" dirty="0"/>
              <a:t>.</a:t>
            </a:r>
            <a:r>
              <a:rPr lang="en-US" sz="2600" baseline="30000" dirty="0"/>
              <a:t>2</a:t>
            </a:r>
          </a:p>
          <a:p>
            <a:endParaRPr lang="en-US" sz="2600" dirty="0"/>
          </a:p>
          <a:p>
            <a:r>
              <a:rPr lang="uk-UA" sz="2600" dirty="0"/>
              <a:t>Неспроможність пацієнтів з </a:t>
            </a:r>
            <a:r>
              <a:rPr lang="en-US" sz="2600" dirty="0"/>
              <a:t>MCI</a:t>
            </a:r>
            <a:r>
              <a:rPr lang="uk-UA" sz="2600" dirty="0"/>
              <a:t> </a:t>
            </a:r>
            <a:r>
              <a:rPr lang="en-US" sz="2600" dirty="0"/>
              <a:t> 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uk-UA" sz="2300" dirty="0" err="1">
                <a:latin typeface="+mj-lt"/>
              </a:rPr>
              <a:t>суб</a:t>
            </a:r>
            <a:r>
              <a:rPr lang="en-US" sz="2300" dirty="0">
                <a:latin typeface="+mj-lt"/>
              </a:rPr>
              <a:t>’</a:t>
            </a:r>
            <a:r>
              <a:rPr lang="uk-UA" sz="2300" dirty="0" err="1">
                <a:latin typeface="+mj-lt"/>
              </a:rPr>
              <a:t>єктивні</a:t>
            </a:r>
            <a:r>
              <a:rPr lang="uk-UA" sz="2300" dirty="0">
                <a:latin typeface="+mj-lt"/>
              </a:rPr>
              <a:t> скарги на порушення </a:t>
            </a:r>
            <a:r>
              <a:rPr lang="uk-UA" sz="2300" dirty="0" err="1">
                <a:latin typeface="+mj-lt"/>
              </a:rPr>
              <a:t>пам</a:t>
            </a:r>
            <a:r>
              <a:rPr lang="en-US" sz="2300" dirty="0">
                <a:latin typeface="+mj-lt"/>
              </a:rPr>
              <a:t>’</a:t>
            </a:r>
            <a:r>
              <a:rPr lang="uk-UA" sz="2300" dirty="0">
                <a:latin typeface="+mj-lt"/>
              </a:rPr>
              <a:t>яті</a:t>
            </a:r>
            <a:endParaRPr lang="en-US" sz="2300" dirty="0">
              <a:latin typeface="+mj-lt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+mj-lt"/>
              </a:rPr>
              <a:t>відлюдкуватість</a:t>
            </a:r>
            <a:endParaRPr lang="en-US" sz="2300" dirty="0">
              <a:latin typeface="+mj-lt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+mj-lt"/>
              </a:rPr>
              <a:t>соціальна ізоляція</a:t>
            </a:r>
            <a:endParaRPr lang="en-US" sz="2300" dirty="0">
              <a:latin typeface="+mj-lt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+mj-lt"/>
              </a:rPr>
              <a:t>розпоряджання грошима</a:t>
            </a:r>
            <a:endParaRPr lang="en-US" sz="2300" dirty="0">
              <a:latin typeface="+mj-lt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+mj-lt"/>
              </a:rPr>
              <a:t>користування транспортом</a:t>
            </a:r>
            <a:endParaRPr lang="en-US" sz="2300" dirty="0">
              <a:latin typeface="+mj-lt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+mj-lt"/>
              </a:rPr>
              <a:t>медикаментозне лікування</a:t>
            </a:r>
            <a:endParaRPr lang="en-US" sz="2000" dirty="0"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388158" y="6270811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/>
              <a:t>1</a:t>
            </a:r>
            <a:r>
              <a:rPr lang="en-US" sz="800" dirty="0"/>
              <a:t> </a:t>
            </a:r>
            <a:r>
              <a:rPr lang="en-US" sz="800" dirty="0" err="1"/>
              <a:t>Altheimers</a:t>
            </a:r>
            <a:r>
              <a:rPr lang="en-US" sz="800" dirty="0"/>
              <a:t> Association; </a:t>
            </a:r>
            <a:r>
              <a:rPr lang="en-US" sz="800" dirty="0">
                <a:hlinkClick r:id="rId2"/>
              </a:rPr>
              <a:t>https://www.alz.org/dementia/mild-cognitive-impairment-mci.asp</a:t>
            </a:r>
            <a:endParaRPr lang="en-US" sz="800" dirty="0"/>
          </a:p>
          <a:p>
            <a:r>
              <a:rPr lang="en-US" sz="800" baseline="30000" dirty="0"/>
              <a:t>2</a:t>
            </a:r>
            <a:r>
              <a:rPr lang="en-US" sz="800" dirty="0"/>
              <a:t> Elliott J. </a:t>
            </a:r>
            <a:r>
              <a:rPr lang="en-US" sz="800" dirty="0" err="1"/>
              <a:t>Mufson</a:t>
            </a:r>
            <a:r>
              <a:rPr lang="en-US" sz="800" dirty="0"/>
              <a:t> et al , Mild Cognitive Impairment: Pathology and mechanisms; </a:t>
            </a:r>
            <a:r>
              <a:rPr lang="en-US" sz="800" dirty="0" err="1"/>
              <a:t>Acta</a:t>
            </a:r>
            <a:r>
              <a:rPr lang="en-US" sz="800" dirty="0"/>
              <a:t> </a:t>
            </a:r>
            <a:r>
              <a:rPr lang="en-US" sz="800" dirty="0" err="1"/>
              <a:t>Neuropathol</a:t>
            </a:r>
            <a:r>
              <a:rPr lang="en-US" sz="800" dirty="0"/>
              <a:t>. 2012</a:t>
            </a:r>
          </a:p>
          <a:p>
            <a:r>
              <a:rPr lang="en-US" sz="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/>
              <a:t>María</a:t>
            </a:r>
            <a:r>
              <a:rPr lang="en-US" sz="800" dirty="0"/>
              <a:t> del Carmen </a:t>
            </a:r>
            <a:r>
              <a:rPr lang="en-US" sz="800" dirty="0" err="1"/>
              <a:t>Díaz-Mardomingo</a:t>
            </a:r>
            <a:r>
              <a:rPr lang="en-US" sz="800" dirty="0"/>
              <a:t>, Brain Sci. 2017, 7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Хвороба Альцгеймера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798" y="1219201"/>
            <a:ext cx="10845583" cy="4076699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/>
              <a:t>Хвороба Альцгеймера </a:t>
            </a:r>
            <a:r>
              <a:rPr lang="uk-UA" dirty="0"/>
              <a:t>- хронічне </a:t>
            </a:r>
            <a:r>
              <a:rPr lang="uk-UA" dirty="0" err="1"/>
              <a:t>нейродегенеративне</a:t>
            </a:r>
            <a:r>
              <a:rPr lang="uk-UA" dirty="0"/>
              <a:t> захворювання,</a:t>
            </a:r>
            <a:r>
              <a:rPr lang="en-US" dirty="0"/>
              <a:t> </a:t>
            </a:r>
            <a:r>
              <a:rPr lang="uk-UA" dirty="0"/>
              <a:t>найпоширенішим раннім симптомом якого є труднощі при </a:t>
            </a:r>
            <a:r>
              <a:rPr lang="uk-UA" dirty="0" err="1"/>
              <a:t>запам</a:t>
            </a:r>
            <a:r>
              <a:rPr lang="en-US" dirty="0"/>
              <a:t>’</a:t>
            </a:r>
            <a:r>
              <a:rPr lang="uk-UA" dirty="0" err="1"/>
              <a:t>ятовуванні</a:t>
            </a:r>
            <a:r>
              <a:rPr lang="uk-UA" dirty="0"/>
              <a:t> останніх подій (короткочасна втрата </a:t>
            </a:r>
            <a:r>
              <a:rPr lang="uk-UA" dirty="0" err="1"/>
              <a:t>пам</a:t>
            </a:r>
            <a:r>
              <a:rPr lang="en-US" dirty="0"/>
              <a:t>’</a:t>
            </a:r>
            <a:r>
              <a:rPr lang="uk-UA" dirty="0"/>
              <a:t>яті).</a:t>
            </a:r>
            <a:endParaRPr lang="en-US" dirty="0"/>
          </a:p>
          <a:p>
            <a:endParaRPr lang="en-US" dirty="0"/>
          </a:p>
          <a:p>
            <a:r>
              <a:rPr lang="uk-UA" b="1" dirty="0"/>
              <a:t>Симптоми прогресування хвороби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проблеми з мовленням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дезорієнтація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зміни настрою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втрата мотивації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неможливість себе обслужити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/>
              <a:t>поведінкові розлади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uk-UA" b="1" dirty="0"/>
              <a:t>У патогенезі ХА беруть участь 2 важливих механізми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ß-</a:t>
            </a:r>
            <a:r>
              <a:rPr lang="uk-UA" dirty="0" err="1"/>
              <a:t>амілоїдні</a:t>
            </a:r>
            <a:r>
              <a:rPr lang="uk-UA" dirty="0"/>
              <a:t> бляшки </a:t>
            </a:r>
            <a:r>
              <a:rPr lang="en-US" dirty="0"/>
              <a:t>(ß-Amyloid Protein)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dirty="0" err="1"/>
              <a:t>Нейрофібрилярні</a:t>
            </a:r>
            <a:r>
              <a:rPr lang="uk-UA" dirty="0"/>
              <a:t> клубочки </a:t>
            </a:r>
            <a:r>
              <a:rPr lang="en-US" dirty="0"/>
              <a:t>(Tau Protein)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12950" b="39656"/>
          <a:stretch/>
        </p:blipFill>
        <p:spPr>
          <a:xfrm>
            <a:off x="4808192" y="1766270"/>
            <a:ext cx="5844568" cy="25124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85750" y="6549439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https://en.wikipedia.org/wiki/Alzheimer%27s_disease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082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Судинна Деменція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1" y="1605190"/>
            <a:ext cx="11037898" cy="4039166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285750" indent="-28575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uk-UA" dirty="0"/>
              <a:t>Судинна деменція- це деменція, спричинена проблемами постачання крові до мозку, як правило, після перенесених декількох лакунарних інсультів або одного великого інсульту.</a:t>
            </a:r>
            <a:endParaRPr lang="en-US" dirty="0"/>
          </a:p>
          <a:p>
            <a:pPr marL="285750" indent="-28575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uk-UA" dirty="0"/>
              <a:t>Близько у 30% пацієнтів, які перенесли інсульт, розвивається судинна деменція протягом 3-х місяців після інциденту</a:t>
            </a:r>
            <a:r>
              <a:rPr lang="en-US" dirty="0"/>
              <a:t>. </a:t>
            </a:r>
          </a:p>
          <a:p>
            <a:pPr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</a:pPr>
            <a:r>
              <a:rPr lang="uk-UA" dirty="0"/>
              <a:t>Діагноз судинної деменції є проблематичним до встановлення, оскільки наявність одного або декількох інсультів навряд чи доводить причинно-наслідкові зв'язки, і супутня хвороба Альцгеймера  може бути виключена лише </a:t>
            </a:r>
            <a:r>
              <a:rPr lang="uk-UA" dirty="0" err="1"/>
              <a:t>патанатомічно</a:t>
            </a:r>
            <a:r>
              <a:rPr lang="uk-UA" dirty="0"/>
              <a:t>.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85750" y="652272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2"/>
              </a:rPr>
              <a:t>https://www.alz.org/dementia/types-of-dementia.asp#vascular </a:t>
            </a:r>
            <a:endParaRPr lang="en-US" sz="800" dirty="0"/>
          </a:p>
          <a:p>
            <a:r>
              <a:rPr lang="en-US" sz="800" dirty="0">
                <a:hlinkClick r:id="rId3"/>
              </a:rPr>
              <a:t>https://www.alz.org/dementia/vascular-dementia-symptoms.asp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43" y="0"/>
            <a:ext cx="2762497" cy="21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Змішана деменція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3618" y="1328057"/>
            <a:ext cx="11124764" cy="93382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стан,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хвороби</a:t>
            </a:r>
            <a:r>
              <a:rPr lang="ru-RU" dirty="0"/>
              <a:t> Альцгеймера, </a:t>
            </a:r>
            <a:r>
              <a:rPr lang="ru-RU" dirty="0" err="1"/>
              <a:t>судинно</a:t>
            </a:r>
            <a:r>
              <a:rPr lang="uk-UA" dirty="0"/>
              <a:t>ї</a:t>
            </a:r>
            <a:r>
              <a:rPr lang="ru-RU" dirty="0"/>
              <a:t> </a:t>
            </a:r>
            <a:r>
              <a:rPr lang="ru-RU" dirty="0" err="1"/>
              <a:t>деменції</a:t>
            </a:r>
            <a:r>
              <a:rPr lang="ru-RU" dirty="0"/>
              <a:t> та </a:t>
            </a:r>
            <a:r>
              <a:rPr lang="ru-RU" dirty="0" err="1"/>
              <a:t>деменції</a:t>
            </a:r>
            <a:r>
              <a:rPr lang="ru-RU" dirty="0"/>
              <a:t> з </a:t>
            </a:r>
            <a:r>
              <a:rPr lang="ru-RU" dirty="0" err="1"/>
              <a:t>тільцями</a:t>
            </a:r>
            <a:r>
              <a:rPr lang="ru-RU" dirty="0"/>
              <a:t> </a:t>
            </a:r>
            <a:r>
              <a:rPr lang="ru-RU" dirty="0" err="1"/>
              <a:t>Леві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b="1" dirty="0"/>
              <a:t>.</a:t>
            </a:r>
            <a:r>
              <a:rPr lang="en-US" dirty="0"/>
              <a:t> </a:t>
            </a:r>
            <a:endParaRPr lang="en-US" b="1" dirty="0"/>
          </a:p>
          <a:p>
            <a:pPr algn="ctr"/>
            <a:r>
              <a:rPr lang="ru-RU" b="1" dirty="0"/>
              <a:t>.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285750" y="6557985"/>
            <a:ext cx="495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2"/>
              </a:rPr>
              <a:t>https://www.alz.org/dementia/mixed-dementia-symptoms.asp </a:t>
            </a:r>
            <a:endParaRPr lang="en-US" sz="800" dirty="0"/>
          </a:p>
        </p:txBody>
      </p:sp>
      <p:pic>
        <p:nvPicPr>
          <p:cNvPr id="5" name="Bildplatzhalter 4" descr="https://evernet.everpharma.com/bu_neuro/Artworks/Headquarters/Cerebrolysin%20Monograph%20Dement - Internet Explo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7621" y="1913542"/>
            <a:ext cx="7156758" cy="395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2492</Words>
  <Application>Microsoft Office PowerPoint</Application>
  <PresentationFormat>Широкий екран</PresentationFormat>
  <Paragraphs>343</Paragraphs>
  <Slides>38</Slides>
  <Notes>6</Notes>
  <HiddenSlides>1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46" baseType="lpstr">
      <vt:lpstr>新細明體</vt:lpstr>
      <vt:lpstr>Arial</vt:lpstr>
      <vt:lpstr>Calibri</vt:lpstr>
      <vt:lpstr>Courier New</vt:lpstr>
      <vt:lpstr>Myriad Pro</vt:lpstr>
      <vt:lpstr>Times New Roman</vt:lpstr>
      <vt:lpstr>Wingdings</vt:lpstr>
      <vt:lpstr>Office-Design</vt:lpstr>
      <vt:lpstr>Церебролізин в лікуванні нейрокогнитивних порушень  </vt:lpstr>
      <vt:lpstr>Нейрокогнитивні розлади</vt:lpstr>
      <vt:lpstr>Фактори ризику</vt:lpstr>
      <vt:lpstr>Як це впливає на пацієнта</vt:lpstr>
      <vt:lpstr>Види нейрокогнітивних порушень</vt:lpstr>
      <vt:lpstr>Помірний когнітивний розлад</vt:lpstr>
      <vt:lpstr>Хвороба Альцгеймера</vt:lpstr>
      <vt:lpstr>Судинна Деменція</vt:lpstr>
      <vt:lpstr>Змішана деменція</vt:lpstr>
      <vt:lpstr>Фронтотемпоральна деменція (Таупатії)</vt:lpstr>
      <vt:lpstr>Фронтотемпоральна деменція</vt:lpstr>
      <vt:lpstr>Діагностичні труднощі різних симптомів NCDs</vt:lpstr>
      <vt:lpstr>Проблеми в діагностуванні</vt:lpstr>
      <vt:lpstr>Презентація PowerPoint</vt:lpstr>
      <vt:lpstr>Дослідження Рутьє 2001 (ХА)</vt:lpstr>
      <vt:lpstr> Покращення когнитивних функцій </vt:lpstr>
      <vt:lpstr>Поліпшення у сфері поведінкових розладів</vt:lpstr>
      <vt:lpstr>Висновки дослідження</vt:lpstr>
      <vt:lpstr>Презентація PowerPoint</vt:lpstr>
      <vt:lpstr>Дослідження Гехт 2011 (СД)</vt:lpstr>
      <vt:lpstr>Презентація PowerPoint</vt:lpstr>
      <vt:lpstr>Покращення активності в повсякденному житті</vt:lpstr>
      <vt:lpstr>Більш високі рівні якості життя пацієнтів та їх опікунів  </vt:lpstr>
      <vt:lpstr>Висновки дослідження</vt:lpstr>
      <vt:lpstr>Дослідження Альварес 2006 (ХА)</vt:lpstr>
      <vt:lpstr>Вплив на Церебролізина якість життя </vt:lpstr>
      <vt:lpstr>Значне поліпшення нейропсихіатричних симптомів </vt:lpstr>
      <vt:lpstr>Висновки дослідження</vt:lpstr>
      <vt:lpstr>Презентація PowerPoint</vt:lpstr>
      <vt:lpstr>Презентація PowerPoint</vt:lpstr>
      <vt:lpstr>Метааналіз Готьє</vt:lpstr>
      <vt:lpstr>Вражаючий NNT з Церебролізином </vt:lpstr>
      <vt:lpstr>Презентація PowerPoint</vt:lpstr>
      <vt:lpstr>Презентація PowerPoint</vt:lpstr>
      <vt:lpstr>Презентація PowerPoint</vt:lpstr>
      <vt:lpstr>Таргетна аудиторія</vt:lpstr>
      <vt:lpstr>ВИСНОВКИ</vt:lpstr>
      <vt:lpstr>Презентація PowerPoint</vt:lpstr>
    </vt:vector>
  </TitlesOfParts>
  <Company>Denken hilft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Sabine Müllner</dc:creator>
  <cp:lastModifiedBy>Presnyakova, Julia</cp:lastModifiedBy>
  <cp:revision>830</cp:revision>
  <cp:lastPrinted>2018-06-26T14:10:15Z</cp:lastPrinted>
  <dcterms:created xsi:type="dcterms:W3CDTF">2011-04-22T07:21:11Z</dcterms:created>
  <dcterms:modified xsi:type="dcterms:W3CDTF">2018-09-03T06:49:55Z</dcterms:modified>
</cp:coreProperties>
</file>